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4"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373269F-37B0-49F2-B9C4-10A9A12362A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3269F-37B0-49F2-B9C4-10A9A12362A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3269F-37B0-49F2-B9C4-10A9A12362A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3269F-37B0-49F2-B9C4-10A9A12362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DE63BF2-EA96-491A-82A0-411484076E81}" type="datetimeFigureOut">
              <a:rPr lang="en-US" smtClean="0"/>
              <a:pPr/>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3269F-37B0-49F2-B9C4-10A9A12362A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E63BF2-EA96-491A-82A0-411484076E81}" type="datetimeFigureOut">
              <a:rPr lang="en-US" smtClean="0"/>
              <a:pPr/>
              <a:t>11/30/2021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373269F-37B0-49F2-B9C4-10A9A12362A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990600"/>
            <a:ext cx="7543800" cy="5632311"/>
          </a:xfrm>
          <a:prstGeom prst="rect">
            <a:avLst/>
          </a:prstGeom>
          <a:noFill/>
        </p:spPr>
        <p:txBody>
          <a:bodyPr wrap="square" rtlCol="0">
            <a:spAutoFit/>
          </a:bodyPr>
          <a:lstStyle/>
          <a:p>
            <a:pPr marL="463550" indent="-463550">
              <a:buFont typeface="Arial" pitchFamily="34" charset="0"/>
              <a:buChar char="•"/>
            </a:pPr>
            <a:r>
              <a:rPr lang="en-US" sz="2400" dirty="0"/>
              <a:t>Probability can be defined as the chance of an event occurring.  </a:t>
            </a:r>
          </a:p>
          <a:p>
            <a:pPr marL="463550" indent="-463550">
              <a:buFont typeface="Arial" pitchFamily="34" charset="0"/>
              <a:buChar char="•"/>
            </a:pPr>
            <a:endParaRPr lang="en-US" sz="2400" dirty="0"/>
          </a:p>
          <a:p>
            <a:pPr marL="463550" indent="-463550">
              <a:buFont typeface="Arial" pitchFamily="34" charset="0"/>
              <a:buChar char="•"/>
            </a:pPr>
            <a:r>
              <a:rPr lang="en-US" sz="2400" dirty="0"/>
              <a:t>The theory of probability grew out of the study of various games of chance using coins, dice, and cards. </a:t>
            </a:r>
          </a:p>
          <a:p>
            <a:pPr marL="463550" indent="-463550">
              <a:buFont typeface="Arial" pitchFamily="34" charset="0"/>
              <a:buChar char="•"/>
            </a:pPr>
            <a:endParaRPr lang="en-US" sz="2400" dirty="0"/>
          </a:p>
          <a:p>
            <a:pPr marL="463550" indent="-463550">
              <a:buFont typeface="Arial" pitchFamily="34" charset="0"/>
              <a:buChar char="•"/>
            </a:pPr>
            <a:r>
              <a:rPr lang="en-US" sz="2400" dirty="0"/>
              <a:t>Processes such as flipping a coin, rolling a die, or drawing a ball from balls box are called probability experiments. </a:t>
            </a:r>
          </a:p>
          <a:p>
            <a:pPr marL="463550" indent="-463550">
              <a:buFont typeface="Arial" pitchFamily="34" charset="0"/>
              <a:buChar char="•"/>
            </a:pPr>
            <a:endParaRPr lang="en-US" sz="2400" dirty="0"/>
          </a:p>
          <a:p>
            <a:pPr marL="463550" indent="-463550">
              <a:buFont typeface="Arial" pitchFamily="34" charset="0"/>
              <a:buChar char="•"/>
            </a:pPr>
            <a:r>
              <a:rPr lang="en-US" sz="2400" dirty="0"/>
              <a:t>A </a:t>
            </a:r>
            <a:r>
              <a:rPr lang="en-US" sz="2400" b="1" dirty="0">
                <a:solidFill>
                  <a:srgbClr val="FF0000"/>
                </a:solidFill>
              </a:rPr>
              <a:t>probability experiment </a:t>
            </a:r>
            <a:r>
              <a:rPr lang="en-US" sz="2400" dirty="0"/>
              <a:t>is a chance process that leads to well-defined results called outcomes. </a:t>
            </a:r>
          </a:p>
          <a:p>
            <a:pPr marL="463550" indent="-463550">
              <a:buFont typeface="Arial" pitchFamily="34" charset="0"/>
              <a:buChar char="•"/>
            </a:pPr>
            <a:endParaRPr lang="en-US" sz="2400" dirty="0"/>
          </a:p>
          <a:p>
            <a:pPr marL="463550" indent="-463550">
              <a:buFont typeface="Arial" pitchFamily="34" charset="0"/>
              <a:buChar char="•"/>
            </a:pPr>
            <a:r>
              <a:rPr lang="en-US" sz="2400" dirty="0"/>
              <a:t>An </a:t>
            </a:r>
            <a:r>
              <a:rPr lang="en-US" sz="2400" b="1" dirty="0">
                <a:solidFill>
                  <a:srgbClr val="FF0000"/>
                </a:solidFill>
              </a:rPr>
              <a:t>outcome</a:t>
            </a:r>
            <a:r>
              <a:rPr lang="en-US" sz="2400" dirty="0"/>
              <a:t> is the result of a single trial of a probability experiment. </a:t>
            </a:r>
          </a:p>
        </p:txBody>
      </p:sp>
      <p:sp>
        <p:nvSpPr>
          <p:cNvPr id="9" name="Rounded Rectangle 8"/>
          <p:cNvSpPr/>
          <p:nvPr/>
        </p:nvSpPr>
        <p:spPr>
          <a:xfrm>
            <a:off x="1219200" y="4648200"/>
            <a:ext cx="7696200" cy="1981200"/>
          </a:xfrm>
          <a:prstGeom prst="roundRect">
            <a:avLst>
              <a:gd name="adj" fmla="val 840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2667000" cy="523220"/>
          </a:xfrm>
          <a:prstGeom prst="rect">
            <a:avLst/>
          </a:prstGeom>
          <a:noFill/>
        </p:spPr>
        <p:txBody>
          <a:bodyPr wrap="square" rtlCol="0">
            <a:spAutoFit/>
          </a:bodyPr>
          <a:lstStyle/>
          <a:p>
            <a:r>
              <a:rPr lang="en-US" sz="2800" dirty="0"/>
              <a:t>Probability Rules</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71600" y="2743200"/>
            <a:ext cx="7391400" cy="1200329"/>
          </a:xfrm>
          <a:prstGeom prst="rect">
            <a:avLst/>
          </a:prstGeom>
          <a:noFill/>
        </p:spPr>
        <p:txBody>
          <a:bodyPr wrap="square" rtlCol="0">
            <a:spAutoFit/>
          </a:bodyPr>
          <a:lstStyle/>
          <a:p>
            <a:r>
              <a:rPr lang="en-US" dirty="0">
                <a:solidFill>
                  <a:srgbClr val="FF0000"/>
                </a:solidFill>
              </a:rPr>
              <a:t>Example 3:</a:t>
            </a:r>
            <a:r>
              <a:rPr lang="en-US" dirty="0"/>
              <a:t> when a single die is rolled, find the probability of getting a 9. </a:t>
            </a:r>
          </a:p>
          <a:p>
            <a:endParaRPr lang="en-US" dirty="0"/>
          </a:p>
          <a:p>
            <a:r>
              <a:rPr lang="en-US" dirty="0">
                <a:solidFill>
                  <a:srgbClr val="FF0000"/>
                </a:solidFill>
              </a:rPr>
              <a:t>Solution:</a:t>
            </a:r>
            <a:r>
              <a:rPr lang="en-US" dirty="0"/>
              <a:t>  since the sample space is 1, 2, 3, 4, 5, and 6, it is impossible to get a 9.  Hence, the probability is P(9) =0/6=0. </a:t>
            </a:r>
          </a:p>
        </p:txBody>
      </p:sp>
      <p:sp>
        <p:nvSpPr>
          <p:cNvPr id="8" name="Rounded Rectangle 7"/>
          <p:cNvSpPr/>
          <p:nvPr/>
        </p:nvSpPr>
        <p:spPr>
          <a:xfrm>
            <a:off x="1371600" y="1143000"/>
            <a:ext cx="7239000" cy="1295400"/>
          </a:xfrm>
          <a:prstGeom prst="roundRect">
            <a:avLst>
              <a:gd name="adj" fmla="val 8140"/>
            </a:avLst>
          </a:prstGeom>
          <a:solidFill>
            <a:schemeClr val="accent2">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Times New Roman" pitchFamily="18" charset="0"/>
                <a:cs typeface="Times New Roman" pitchFamily="18" charset="0"/>
              </a:rPr>
              <a:t>Probability Rule 2</a:t>
            </a:r>
          </a:p>
          <a:p>
            <a:endParaRPr lang="en-US" b="1" dirty="0">
              <a:solidFill>
                <a:schemeClr val="tx2"/>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If an event E cannot occur, its probability is 0</a:t>
            </a:r>
            <a:endParaRPr lang="en-US" b="1" dirty="0">
              <a:solidFill>
                <a:schemeClr val="tx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2667000" cy="523220"/>
          </a:xfrm>
          <a:prstGeom prst="rect">
            <a:avLst/>
          </a:prstGeom>
          <a:noFill/>
        </p:spPr>
        <p:txBody>
          <a:bodyPr wrap="square" rtlCol="0">
            <a:spAutoFit/>
          </a:bodyPr>
          <a:lstStyle/>
          <a:p>
            <a:r>
              <a:rPr lang="en-US" sz="2800" dirty="0"/>
              <a:t>Probability Rules</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71600" y="2743200"/>
            <a:ext cx="7391400" cy="1477328"/>
          </a:xfrm>
          <a:prstGeom prst="rect">
            <a:avLst/>
          </a:prstGeom>
          <a:noFill/>
        </p:spPr>
        <p:txBody>
          <a:bodyPr wrap="square" rtlCol="0">
            <a:spAutoFit/>
          </a:bodyPr>
          <a:lstStyle/>
          <a:p>
            <a:r>
              <a:rPr lang="en-US" dirty="0">
                <a:solidFill>
                  <a:srgbClr val="FF0000"/>
                </a:solidFill>
              </a:rPr>
              <a:t>Example 4:</a:t>
            </a:r>
            <a:r>
              <a:rPr lang="en-US" dirty="0"/>
              <a:t> when a single die is rolled, find the probability a number less than 7. </a:t>
            </a:r>
          </a:p>
          <a:p>
            <a:endParaRPr lang="en-US" dirty="0"/>
          </a:p>
          <a:p>
            <a:r>
              <a:rPr lang="en-US" dirty="0">
                <a:solidFill>
                  <a:srgbClr val="FF0000"/>
                </a:solidFill>
              </a:rPr>
              <a:t>Solution:</a:t>
            </a:r>
            <a:r>
              <a:rPr lang="en-US" dirty="0"/>
              <a:t>  since all outcomes 1, 2, 3, 4, 5, and 6  are less than 7, the probability is (6/6)=1 </a:t>
            </a:r>
          </a:p>
        </p:txBody>
      </p:sp>
      <p:sp>
        <p:nvSpPr>
          <p:cNvPr id="8" name="Rounded Rectangle 7"/>
          <p:cNvSpPr/>
          <p:nvPr/>
        </p:nvSpPr>
        <p:spPr>
          <a:xfrm>
            <a:off x="1371600" y="1143000"/>
            <a:ext cx="7239000" cy="1295400"/>
          </a:xfrm>
          <a:prstGeom prst="roundRect">
            <a:avLst>
              <a:gd name="adj" fmla="val 8140"/>
            </a:avLst>
          </a:prstGeom>
          <a:solidFill>
            <a:schemeClr val="accent2">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Times New Roman" pitchFamily="18" charset="0"/>
                <a:cs typeface="Times New Roman" pitchFamily="18" charset="0"/>
              </a:rPr>
              <a:t>Probability Rule 3</a:t>
            </a:r>
          </a:p>
          <a:p>
            <a:endParaRPr lang="en-US" b="1" dirty="0">
              <a:solidFill>
                <a:schemeClr val="tx2"/>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If an event E is certain, its probability is 1.</a:t>
            </a:r>
            <a:endParaRPr lang="en-US" b="1" dirty="0">
              <a:solidFill>
                <a:schemeClr val="tx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2667000" cy="523220"/>
          </a:xfrm>
          <a:prstGeom prst="rect">
            <a:avLst/>
          </a:prstGeom>
          <a:noFill/>
        </p:spPr>
        <p:txBody>
          <a:bodyPr wrap="square" rtlCol="0">
            <a:spAutoFit/>
          </a:bodyPr>
          <a:lstStyle/>
          <a:p>
            <a:r>
              <a:rPr lang="en-US" sz="2800" dirty="0"/>
              <a:t>Probability Rules</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71600" y="2743200"/>
            <a:ext cx="7391400" cy="923330"/>
          </a:xfrm>
          <a:prstGeom prst="rect">
            <a:avLst/>
          </a:prstGeom>
          <a:noFill/>
        </p:spPr>
        <p:txBody>
          <a:bodyPr wrap="square" rtlCol="0">
            <a:spAutoFit/>
          </a:bodyPr>
          <a:lstStyle/>
          <a:p>
            <a:r>
              <a:rPr lang="en-US" dirty="0">
                <a:solidFill>
                  <a:srgbClr val="FF0000"/>
                </a:solidFill>
              </a:rPr>
              <a:t>For example </a:t>
            </a:r>
            <a:r>
              <a:rPr lang="en-US" dirty="0"/>
              <a:t>in the roll of a fair die, each outcome in the sample space has a probability of 1/6. Hence, the sum of the probabilities of the outcome is as shown</a:t>
            </a:r>
          </a:p>
        </p:txBody>
      </p:sp>
      <p:sp>
        <p:nvSpPr>
          <p:cNvPr id="8" name="Rounded Rectangle 7"/>
          <p:cNvSpPr/>
          <p:nvPr/>
        </p:nvSpPr>
        <p:spPr>
          <a:xfrm>
            <a:off x="1371600" y="1143000"/>
            <a:ext cx="7239000" cy="1295400"/>
          </a:xfrm>
          <a:prstGeom prst="roundRect">
            <a:avLst>
              <a:gd name="adj" fmla="val 8140"/>
            </a:avLst>
          </a:prstGeom>
          <a:solidFill>
            <a:schemeClr val="accent2">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Times New Roman" pitchFamily="18" charset="0"/>
                <a:cs typeface="Times New Roman" pitchFamily="18" charset="0"/>
              </a:rPr>
              <a:t>Probability Rule 4</a:t>
            </a:r>
          </a:p>
          <a:p>
            <a:endParaRPr lang="en-US" b="1" dirty="0">
              <a:solidFill>
                <a:schemeClr val="tx2"/>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The sum of the probabilities of the outcomes in the sample space is 1</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524000" y="4038600"/>
          <a:ext cx="7086600" cy="1112520"/>
        </p:xfrm>
        <a:graphic>
          <a:graphicData uri="http://schemas.openxmlformats.org/drawingml/2006/table">
            <a:tbl>
              <a:tblPr firstRow="1" bandRow="1">
                <a:tableStyleId>{ED083AE6-46FA-4A59-8FB0-9F97EB10719F}</a:tableStyleId>
              </a:tblPr>
              <a:tblGrid>
                <a:gridCol w="12192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77900">
                  <a:extLst>
                    <a:ext uri="{9D8B030D-6E8A-4147-A177-3AD203B41FA5}">
                      <a16:colId xmlns:a16="http://schemas.microsoft.com/office/drawing/2014/main" val="20004"/>
                    </a:ext>
                  </a:extLst>
                </a:gridCol>
                <a:gridCol w="9779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tblGrid>
              <a:tr h="370840">
                <a:tc>
                  <a:txBody>
                    <a:bodyPr/>
                    <a:lstStyle/>
                    <a:p>
                      <a:pPr algn="l"/>
                      <a:r>
                        <a:rPr lang="en-US" sz="1600" b="1" dirty="0">
                          <a:latin typeface="Times New Roman" pitchFamily="18" charset="0"/>
                          <a:cs typeface="Times New Roman" pitchFamily="18" charset="0"/>
                        </a:rPr>
                        <a:t>outcome</a:t>
                      </a:r>
                    </a:p>
                  </a:txBody>
                  <a:tcPr/>
                </a:tc>
                <a:tc>
                  <a:txBody>
                    <a:bodyPr/>
                    <a:lstStyle/>
                    <a:p>
                      <a:pPr algn="ctr"/>
                      <a:r>
                        <a:rPr lang="en-US" sz="1600" dirty="0">
                          <a:latin typeface="Times New Roman" pitchFamily="18" charset="0"/>
                          <a:cs typeface="Times New Roman" pitchFamily="18" charset="0"/>
                        </a:rPr>
                        <a:t>1</a:t>
                      </a:r>
                    </a:p>
                  </a:txBody>
                  <a:tcPr/>
                </a:tc>
                <a:tc>
                  <a:txBody>
                    <a:bodyPr/>
                    <a:lstStyle/>
                    <a:p>
                      <a:pPr algn="ctr"/>
                      <a:r>
                        <a:rPr lang="en-US" sz="1600" dirty="0">
                          <a:latin typeface="Times New Roman" pitchFamily="18" charset="0"/>
                          <a:cs typeface="Times New Roman" pitchFamily="18" charset="0"/>
                        </a:rPr>
                        <a:t>2</a:t>
                      </a:r>
                    </a:p>
                  </a:txBody>
                  <a:tcPr/>
                </a:tc>
                <a:tc>
                  <a:txBody>
                    <a:bodyPr/>
                    <a:lstStyle/>
                    <a:p>
                      <a:pPr algn="ctr"/>
                      <a:r>
                        <a:rPr lang="en-US" sz="1600" dirty="0">
                          <a:latin typeface="Times New Roman" pitchFamily="18" charset="0"/>
                          <a:cs typeface="Times New Roman" pitchFamily="18" charset="0"/>
                        </a:rPr>
                        <a:t>3</a:t>
                      </a:r>
                    </a:p>
                  </a:txBody>
                  <a:tcPr/>
                </a:tc>
                <a:tc>
                  <a:txBody>
                    <a:bodyPr/>
                    <a:lstStyle/>
                    <a:p>
                      <a:pPr algn="ctr"/>
                      <a:r>
                        <a:rPr lang="en-US" sz="1600" dirty="0">
                          <a:latin typeface="Times New Roman" pitchFamily="18" charset="0"/>
                          <a:cs typeface="Times New Roman" pitchFamily="18" charset="0"/>
                        </a:rPr>
                        <a:t>4</a:t>
                      </a:r>
                    </a:p>
                  </a:txBody>
                  <a:tcPr/>
                </a:tc>
                <a:tc>
                  <a:txBody>
                    <a:bodyPr/>
                    <a:lstStyle/>
                    <a:p>
                      <a:pPr algn="ctr"/>
                      <a:r>
                        <a:rPr lang="en-US" sz="1600" dirty="0">
                          <a:latin typeface="Times New Roman" pitchFamily="18" charset="0"/>
                          <a:cs typeface="Times New Roman" pitchFamily="18" charset="0"/>
                        </a:rPr>
                        <a:t>5</a:t>
                      </a:r>
                    </a:p>
                  </a:txBody>
                  <a:tcPr/>
                </a:tc>
                <a:tc>
                  <a:txBody>
                    <a:bodyPr/>
                    <a:lstStyle/>
                    <a:p>
                      <a:pPr algn="ctr"/>
                      <a:r>
                        <a:rPr lang="en-US" sz="1600" dirty="0">
                          <a:latin typeface="Times New Roman" pitchFamily="18" charset="0"/>
                          <a:cs typeface="Times New Roman" pitchFamily="18" charset="0"/>
                        </a:rPr>
                        <a:t>6</a:t>
                      </a:r>
                    </a:p>
                  </a:txBody>
                  <a:tcPr/>
                </a:tc>
                <a:extLst>
                  <a:ext uri="{0D108BD9-81ED-4DB2-BD59-A6C34878D82A}">
                    <a16:rowId xmlns:a16="http://schemas.microsoft.com/office/drawing/2014/main" val="10000"/>
                  </a:ext>
                </a:extLst>
              </a:tr>
              <a:tr h="370840">
                <a:tc>
                  <a:txBody>
                    <a:bodyPr/>
                    <a:lstStyle/>
                    <a:p>
                      <a:pPr algn="l"/>
                      <a:r>
                        <a:rPr lang="en-US" sz="1600" b="1" dirty="0">
                          <a:latin typeface="Times New Roman" pitchFamily="18" charset="0"/>
                          <a:cs typeface="Times New Roman" pitchFamily="18" charset="0"/>
                        </a:rPr>
                        <a:t>probability</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dirty="0">
                          <a:latin typeface="Times New Roman" pitchFamily="18" charset="0"/>
                          <a:cs typeface="Times New Roman" pitchFamily="18" charset="0"/>
                        </a:rPr>
                        <a:t>1/6</a:t>
                      </a:r>
                    </a:p>
                  </a:txBody>
                  <a:tcPr/>
                </a:tc>
                <a:extLst>
                  <a:ext uri="{0D108BD9-81ED-4DB2-BD59-A6C34878D82A}">
                    <a16:rowId xmlns:a16="http://schemas.microsoft.com/office/drawing/2014/main" val="10001"/>
                  </a:ext>
                </a:extLst>
              </a:tr>
              <a:tr h="370840">
                <a:tc>
                  <a:txBody>
                    <a:bodyPr/>
                    <a:lstStyle/>
                    <a:p>
                      <a:pPr algn="l"/>
                      <a:r>
                        <a:rPr lang="en-US" sz="1600" b="1" dirty="0">
                          <a:latin typeface="Times New Roman" pitchFamily="18" charset="0"/>
                          <a:cs typeface="Times New Roman" pitchFamily="18" charset="0"/>
                        </a:rPr>
                        <a:t>sum</a:t>
                      </a:r>
                    </a:p>
                  </a:txBody>
                  <a:tcPr/>
                </a:tc>
                <a:tc gridSpan="6">
                  <a:txBody>
                    <a:bodyPr/>
                    <a:lstStyle/>
                    <a:p>
                      <a:pPr algn="ctr"/>
                      <a:r>
                        <a:rPr lang="en-US" sz="1600" dirty="0">
                          <a:latin typeface="Times New Roman" pitchFamily="18" charset="0"/>
                          <a:cs typeface="Times New Roman" pitchFamily="18" charset="0"/>
                        </a:rPr>
                        <a:t>(6/6) = 1</a:t>
                      </a:r>
                    </a:p>
                  </a:txBody>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2667000" cy="523220"/>
          </a:xfrm>
          <a:prstGeom prst="rect">
            <a:avLst/>
          </a:prstGeom>
          <a:noFill/>
        </p:spPr>
        <p:txBody>
          <a:bodyPr wrap="square" rtlCol="0">
            <a:spAutoFit/>
          </a:bodyPr>
          <a:lstStyle/>
          <a:p>
            <a:r>
              <a:rPr lang="en-US" sz="2800" dirty="0"/>
              <a:t>Probability Rules</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371600" y="1143000"/>
            <a:ext cx="7239000" cy="2286000"/>
          </a:xfrm>
          <a:prstGeom prst="roundRect">
            <a:avLst>
              <a:gd name="adj" fmla="val 8140"/>
            </a:avLst>
          </a:prstGeom>
          <a:solidFill>
            <a:schemeClr val="accent2">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Times New Roman" pitchFamily="18" charset="0"/>
                <a:cs typeface="Times New Roman" pitchFamily="18" charset="0"/>
              </a:rPr>
              <a:t>Complementary events</a:t>
            </a:r>
          </a:p>
          <a:p>
            <a:endParaRPr lang="en-US" b="1" dirty="0">
              <a:solidFill>
                <a:schemeClr val="tx2"/>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Another important concept in probability theory is that of complementary events. When a die is rolled, for instant, the sample space consist of the outcomes 1, 2, 3, 4, 5, and 6. the event E of getting odd numbers consists of the outcomes 1, 3, and 5. the event of not getting an odd number is called the complementary of event E, and it consists of the outcomes 2, 4, and 6. </a:t>
            </a:r>
          </a:p>
        </p:txBody>
      </p:sp>
      <p:sp>
        <p:nvSpPr>
          <p:cNvPr id="9" name="TextBox 8"/>
          <p:cNvSpPr txBox="1"/>
          <p:nvPr/>
        </p:nvSpPr>
        <p:spPr>
          <a:xfrm>
            <a:off x="1371600" y="3733800"/>
            <a:ext cx="7239000" cy="369332"/>
          </a:xfrm>
          <a:prstGeom prst="rect">
            <a:avLst/>
          </a:prstGeom>
          <a:noFill/>
        </p:spPr>
        <p:txBody>
          <a:bodyPr wrap="square" rtlCol="0">
            <a:spAutoFit/>
          </a:bodyPr>
          <a:lstStyle/>
          <a:p>
            <a:r>
              <a:rPr lang="en-US" dirty="0"/>
              <a:t>The rule for complementary events can be stated algebraically in three ways</a:t>
            </a:r>
          </a:p>
        </p:txBody>
      </p:sp>
      <p:graphicFrame>
        <p:nvGraphicFramePr>
          <p:cNvPr id="10" name="Object 9"/>
          <p:cNvGraphicFramePr>
            <a:graphicFrameLocks noChangeAspect="1"/>
          </p:cNvGraphicFramePr>
          <p:nvPr>
            <p:extLst>
              <p:ext uri="{D42A27DB-BD31-4B8C-83A1-F6EECF244321}">
                <p14:modId xmlns:p14="http://schemas.microsoft.com/office/powerpoint/2010/main" val="2318115187"/>
              </p:ext>
            </p:extLst>
          </p:nvPr>
        </p:nvGraphicFramePr>
        <p:xfrm>
          <a:off x="3619500" y="4324350"/>
          <a:ext cx="2895600" cy="723900"/>
        </p:xfrm>
        <a:graphic>
          <a:graphicData uri="http://schemas.openxmlformats.org/presentationml/2006/ole">
            <mc:AlternateContent xmlns:mc="http://schemas.openxmlformats.org/markup-compatibility/2006">
              <mc:Choice xmlns:v="urn:schemas-microsoft-com:vml" Requires="v">
                <p:oleObj spid="_x0000_s19463" name="Equation" r:id="rId3" imgW="965160" imgH="241200" progId="Equation.DSMT4">
                  <p:embed/>
                </p:oleObj>
              </mc:Choice>
              <mc:Fallback>
                <p:oleObj name="Equation" r:id="rId3" imgW="965160" imgH="241200" progId="Equation.DSMT4">
                  <p:embed/>
                  <p:pic>
                    <p:nvPicPr>
                      <p:cNvPr id="0" name="Picture 2"/>
                      <p:cNvPicPr>
                        <a:picLocks noChangeAspect="1" noChangeArrowheads="1"/>
                      </p:cNvPicPr>
                      <p:nvPr/>
                    </p:nvPicPr>
                    <p:blipFill>
                      <a:blip r:embed="rId4"/>
                      <a:srcRect/>
                      <a:stretch>
                        <a:fillRect/>
                      </a:stretch>
                    </p:blipFill>
                    <p:spPr bwMode="auto">
                      <a:xfrm>
                        <a:off x="3619500" y="4324350"/>
                        <a:ext cx="2895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990600"/>
            <a:ext cx="7543800" cy="2308324"/>
          </a:xfrm>
          <a:prstGeom prst="rect">
            <a:avLst/>
          </a:prstGeom>
          <a:noFill/>
        </p:spPr>
        <p:txBody>
          <a:bodyPr wrap="square" rtlCol="0">
            <a:spAutoFit/>
          </a:bodyPr>
          <a:lstStyle/>
          <a:p>
            <a:r>
              <a:rPr lang="en-US" dirty="0"/>
              <a:t>Empirical Probability</a:t>
            </a:r>
          </a:p>
          <a:p>
            <a:endParaRPr lang="en-US" dirty="0"/>
          </a:p>
          <a:p>
            <a:r>
              <a:rPr lang="en-US" dirty="0"/>
              <a:t>The difference between classical and empirical probability is that classical probability assume that outcomes are equally likely, while empirical probability relies on actual experience to determine the likelihood of outcomes.  Suppose for example that a researcher asked 25 people if they liked the taste of a new soft drink. The responses were classified as yes, no, or undecided. The results were categorized in a frequency distribution as shown: </a:t>
            </a:r>
          </a:p>
        </p:txBody>
      </p:sp>
      <p:graphicFrame>
        <p:nvGraphicFramePr>
          <p:cNvPr id="9" name="Table 8"/>
          <p:cNvGraphicFramePr>
            <a:graphicFrameLocks noGrp="1"/>
          </p:cNvGraphicFramePr>
          <p:nvPr/>
        </p:nvGraphicFramePr>
        <p:xfrm>
          <a:off x="2971800" y="3352800"/>
          <a:ext cx="3962400" cy="1854200"/>
        </p:xfrm>
        <a:graphic>
          <a:graphicData uri="http://schemas.openxmlformats.org/drawingml/2006/table">
            <a:tbl>
              <a:tblPr firstRow="1" bandRow="1">
                <a:tableStyleId>{1FECB4D8-DB02-4DC6-A0A2-4F2EBAE1DC90}</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70840">
                <a:tc>
                  <a:txBody>
                    <a:bodyPr/>
                    <a:lstStyle/>
                    <a:p>
                      <a:r>
                        <a:rPr lang="en-US" dirty="0"/>
                        <a:t>Response</a:t>
                      </a:r>
                    </a:p>
                  </a:txBody>
                  <a:tcPr/>
                </a:tc>
                <a:tc>
                  <a:txBody>
                    <a:bodyPr/>
                    <a:lstStyle/>
                    <a:p>
                      <a:r>
                        <a:rPr lang="en-US" dirty="0"/>
                        <a:t>Frequency</a:t>
                      </a:r>
                    </a:p>
                  </a:txBody>
                  <a:tcPr/>
                </a:tc>
                <a:extLst>
                  <a:ext uri="{0D108BD9-81ED-4DB2-BD59-A6C34878D82A}">
                    <a16:rowId xmlns:a16="http://schemas.microsoft.com/office/drawing/2014/main" val="10000"/>
                  </a:ext>
                </a:extLst>
              </a:tr>
              <a:tr h="370840">
                <a:tc>
                  <a:txBody>
                    <a:bodyPr/>
                    <a:lstStyle/>
                    <a:p>
                      <a:r>
                        <a:rPr lang="en-US" dirty="0"/>
                        <a:t>yes</a:t>
                      </a:r>
                    </a:p>
                  </a:txBody>
                  <a:tcPr/>
                </a:tc>
                <a:tc>
                  <a:txBody>
                    <a:bodyPr/>
                    <a:lstStyle/>
                    <a:p>
                      <a:r>
                        <a:rPr lang="en-US" dirty="0"/>
                        <a:t>15</a:t>
                      </a:r>
                    </a:p>
                  </a:txBody>
                  <a:tcPr/>
                </a:tc>
                <a:extLst>
                  <a:ext uri="{0D108BD9-81ED-4DB2-BD59-A6C34878D82A}">
                    <a16:rowId xmlns:a16="http://schemas.microsoft.com/office/drawing/2014/main" val="10001"/>
                  </a:ext>
                </a:extLst>
              </a:tr>
              <a:tr h="370840">
                <a:tc>
                  <a:txBody>
                    <a:bodyPr/>
                    <a:lstStyle/>
                    <a:p>
                      <a:r>
                        <a:rPr lang="en-US" dirty="0"/>
                        <a:t>No</a:t>
                      </a:r>
                    </a:p>
                  </a:txBody>
                  <a:tcPr/>
                </a:tc>
                <a:tc>
                  <a:txBody>
                    <a:bodyPr/>
                    <a:lstStyle/>
                    <a:p>
                      <a:r>
                        <a:rPr lang="en-US" dirty="0"/>
                        <a:t>8</a:t>
                      </a:r>
                    </a:p>
                  </a:txBody>
                  <a:tcPr/>
                </a:tc>
                <a:extLst>
                  <a:ext uri="{0D108BD9-81ED-4DB2-BD59-A6C34878D82A}">
                    <a16:rowId xmlns:a16="http://schemas.microsoft.com/office/drawing/2014/main" val="10002"/>
                  </a:ext>
                </a:extLst>
              </a:tr>
              <a:tr h="370840">
                <a:tc>
                  <a:txBody>
                    <a:bodyPr/>
                    <a:lstStyle/>
                    <a:p>
                      <a:r>
                        <a:rPr lang="en-US" dirty="0"/>
                        <a:t>Undecided</a:t>
                      </a:r>
                    </a:p>
                  </a:txBody>
                  <a:tcPr/>
                </a:tc>
                <a:tc>
                  <a:txBody>
                    <a:bodyPr/>
                    <a:lstStyle/>
                    <a:p>
                      <a:r>
                        <a:rPr lang="en-US" dirty="0"/>
                        <a:t>2</a:t>
                      </a:r>
                    </a:p>
                  </a:txBody>
                  <a:tcPr/>
                </a:tc>
                <a:extLst>
                  <a:ext uri="{0D108BD9-81ED-4DB2-BD59-A6C34878D82A}">
                    <a16:rowId xmlns:a16="http://schemas.microsoft.com/office/drawing/2014/main" val="10003"/>
                  </a:ext>
                </a:extLst>
              </a:tr>
              <a:tr h="370840">
                <a:tc>
                  <a:txBody>
                    <a:bodyPr/>
                    <a:lstStyle/>
                    <a:p>
                      <a:r>
                        <a:rPr lang="en-US" dirty="0"/>
                        <a:t>sum</a:t>
                      </a:r>
                    </a:p>
                  </a:txBody>
                  <a:tcPr/>
                </a:tc>
                <a:tc>
                  <a:txBody>
                    <a:bodyPr/>
                    <a:lstStyle/>
                    <a:p>
                      <a:r>
                        <a:rPr lang="en-US" dirty="0"/>
                        <a:t>25</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990600"/>
            <a:ext cx="7543800" cy="1200329"/>
          </a:xfrm>
          <a:prstGeom prst="rect">
            <a:avLst/>
          </a:prstGeom>
          <a:noFill/>
        </p:spPr>
        <p:txBody>
          <a:bodyPr wrap="square" rtlCol="0">
            <a:spAutoFit/>
          </a:bodyPr>
          <a:lstStyle/>
          <a:p>
            <a:r>
              <a:rPr lang="en-US" dirty="0"/>
              <a:t>Formula for empirical probability </a:t>
            </a:r>
          </a:p>
          <a:p>
            <a:endParaRPr lang="en-US" dirty="0"/>
          </a:p>
          <a:p>
            <a:r>
              <a:rPr lang="en-US" dirty="0"/>
              <a:t>Given a frequency distribution, the probability of an event being in a given class is</a:t>
            </a:r>
          </a:p>
        </p:txBody>
      </p:sp>
      <p:graphicFrame>
        <p:nvGraphicFramePr>
          <p:cNvPr id="20482" name="Object 2"/>
          <p:cNvGraphicFramePr>
            <a:graphicFrameLocks noChangeAspect="1"/>
          </p:cNvGraphicFramePr>
          <p:nvPr>
            <p:extLst>
              <p:ext uri="{D42A27DB-BD31-4B8C-83A1-F6EECF244321}">
                <p14:modId xmlns:p14="http://schemas.microsoft.com/office/powerpoint/2010/main" val="3105906802"/>
              </p:ext>
            </p:extLst>
          </p:nvPr>
        </p:nvGraphicFramePr>
        <p:xfrm>
          <a:off x="3035300" y="2325688"/>
          <a:ext cx="3954463" cy="604837"/>
        </p:xfrm>
        <a:graphic>
          <a:graphicData uri="http://schemas.openxmlformats.org/presentationml/2006/ole">
            <mc:AlternateContent xmlns:mc="http://schemas.openxmlformats.org/markup-compatibility/2006">
              <mc:Choice xmlns:v="urn:schemas-microsoft-com:vml" Requires="v">
                <p:oleObj spid="_x0000_s20487" name="Equation" r:id="rId3" imgW="2489040" imgH="380880" progId="Equation.DSMT4">
                  <p:embed/>
                </p:oleObj>
              </mc:Choice>
              <mc:Fallback>
                <p:oleObj name="Equation" r:id="rId3" imgW="2489040" imgH="380880" progId="Equation.DSMT4">
                  <p:embed/>
                  <p:pic>
                    <p:nvPicPr>
                      <p:cNvPr id="0" name="Picture 2"/>
                      <p:cNvPicPr>
                        <a:picLocks noChangeAspect="1" noChangeArrowheads="1"/>
                      </p:cNvPicPr>
                      <p:nvPr/>
                    </p:nvPicPr>
                    <p:blipFill>
                      <a:blip r:embed="rId4"/>
                      <a:srcRect/>
                      <a:stretch>
                        <a:fillRect/>
                      </a:stretch>
                    </p:blipFill>
                    <p:spPr bwMode="auto">
                      <a:xfrm>
                        <a:off x="3035300" y="2325688"/>
                        <a:ext cx="39544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990600"/>
            <a:ext cx="7543800" cy="3416320"/>
          </a:xfrm>
          <a:prstGeom prst="rect">
            <a:avLst/>
          </a:prstGeom>
          <a:noFill/>
        </p:spPr>
        <p:txBody>
          <a:bodyPr wrap="square" rtlCol="0">
            <a:spAutoFit/>
          </a:bodyPr>
          <a:lstStyle/>
          <a:p>
            <a:r>
              <a:rPr lang="en-US" dirty="0">
                <a:solidFill>
                  <a:srgbClr val="FF0000"/>
                </a:solidFill>
              </a:rPr>
              <a:t>Example</a:t>
            </a:r>
            <a:r>
              <a:rPr lang="en-US" dirty="0"/>
              <a:t> </a:t>
            </a:r>
          </a:p>
          <a:p>
            <a:endParaRPr lang="en-US" dirty="0"/>
          </a:p>
          <a:p>
            <a:r>
              <a:rPr lang="en-US" dirty="0"/>
              <a:t>In a sample of 50 people, 21 had type </a:t>
            </a:r>
            <a:r>
              <a:rPr lang="en-US" dirty="0">
                <a:latin typeface="Times New Roman" pitchFamily="18" charset="0"/>
                <a:cs typeface="Times New Roman" pitchFamily="18" charset="0"/>
              </a:rPr>
              <a:t>O</a:t>
            </a:r>
            <a:r>
              <a:rPr lang="en-US" dirty="0"/>
              <a:t> blood, 22 had type </a:t>
            </a:r>
            <a:r>
              <a:rPr lang="en-US" dirty="0">
                <a:latin typeface="Times New Roman" pitchFamily="18" charset="0"/>
                <a:cs typeface="Times New Roman" pitchFamily="18" charset="0"/>
              </a:rPr>
              <a:t>A</a:t>
            </a:r>
            <a:r>
              <a:rPr lang="en-US" dirty="0"/>
              <a:t> blood, 5 had type B blood, and 2 had type AB blood. Set up a frequency distribution and find the following probabilities. </a:t>
            </a:r>
          </a:p>
          <a:p>
            <a:endParaRPr lang="en-US" dirty="0"/>
          </a:p>
          <a:p>
            <a:pPr marL="342900" indent="-342900">
              <a:buFont typeface="+mj-lt"/>
              <a:buAutoNum type="arabicPeriod"/>
            </a:pPr>
            <a:r>
              <a:rPr lang="en-US" dirty="0"/>
              <a:t>A person has type O blood. </a:t>
            </a:r>
          </a:p>
          <a:p>
            <a:pPr marL="342900" indent="-342900">
              <a:buFont typeface="+mj-lt"/>
              <a:buAutoNum type="arabicPeriod"/>
            </a:pPr>
            <a:r>
              <a:rPr lang="en-US" dirty="0"/>
              <a:t>A person has type A or type B blood. </a:t>
            </a:r>
          </a:p>
          <a:p>
            <a:pPr marL="342900" indent="-342900">
              <a:buFont typeface="+mj-lt"/>
              <a:buAutoNum type="arabicPeriod"/>
            </a:pPr>
            <a:r>
              <a:rPr lang="en-US" dirty="0"/>
              <a:t>A person has neither type A nor type O blood.</a:t>
            </a:r>
          </a:p>
          <a:p>
            <a:pPr marL="342900" indent="-342900">
              <a:buFont typeface="+mj-lt"/>
              <a:buAutoNum type="arabicPeriod"/>
            </a:pPr>
            <a:r>
              <a:rPr lang="en-US" dirty="0"/>
              <a:t>A person does not have type AB blood. </a:t>
            </a:r>
          </a:p>
          <a:p>
            <a:pPr marL="342900" indent="-342900">
              <a:buFont typeface="+mj-lt"/>
              <a:buAutoNum type="arabicPeriod"/>
            </a:pPr>
            <a:endParaRPr lang="en-US" dirty="0"/>
          </a:p>
          <a:p>
            <a:pPr marL="342900" indent="-342900"/>
            <a:r>
              <a:rPr lang="en-US" dirty="0">
                <a:solidFill>
                  <a:srgbClr val="FF0000"/>
                </a:solidFill>
              </a:rPr>
              <a:t>Solution</a:t>
            </a:r>
          </a:p>
        </p:txBody>
      </p:sp>
      <p:graphicFrame>
        <p:nvGraphicFramePr>
          <p:cNvPr id="8" name="Table 7"/>
          <p:cNvGraphicFramePr>
            <a:graphicFrameLocks noGrp="1"/>
          </p:cNvGraphicFramePr>
          <p:nvPr/>
        </p:nvGraphicFramePr>
        <p:xfrm>
          <a:off x="3657600" y="4114800"/>
          <a:ext cx="3581400" cy="2225040"/>
        </p:xfrm>
        <a:graphic>
          <a:graphicData uri="http://schemas.openxmlformats.org/drawingml/2006/table">
            <a:tbl>
              <a:tblPr firstRow="1" bandRow="1">
                <a:tableStyleId>{ED083AE6-46FA-4A59-8FB0-9F97EB10719F}</a:tableStyleId>
              </a:tblPr>
              <a:tblGrid>
                <a:gridCol w="17907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tblGrid>
              <a:tr h="370840">
                <a:tc>
                  <a:txBody>
                    <a:bodyPr/>
                    <a:lstStyle/>
                    <a:p>
                      <a:pPr algn="ctr"/>
                      <a:r>
                        <a:rPr lang="en-US" dirty="0"/>
                        <a:t>Type</a:t>
                      </a:r>
                    </a:p>
                  </a:txBody>
                  <a:tcPr/>
                </a:tc>
                <a:tc>
                  <a:txBody>
                    <a:bodyPr/>
                    <a:lstStyle/>
                    <a:p>
                      <a:pPr algn="ctr"/>
                      <a:r>
                        <a:rPr lang="en-US" dirty="0"/>
                        <a:t>Frequency</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22</a:t>
                      </a:r>
                    </a:p>
                  </a:txBody>
                  <a:tcPr/>
                </a:tc>
                <a:extLst>
                  <a:ext uri="{0D108BD9-81ED-4DB2-BD59-A6C34878D82A}">
                    <a16:rowId xmlns:a16="http://schemas.microsoft.com/office/drawing/2014/main" val="10001"/>
                  </a:ext>
                </a:extLst>
              </a:tr>
              <a:tr h="370840">
                <a:tc>
                  <a:txBody>
                    <a:bodyPr/>
                    <a:lstStyle/>
                    <a:p>
                      <a:pPr algn="ctr"/>
                      <a:r>
                        <a:rPr lang="en-US" dirty="0"/>
                        <a:t>B</a:t>
                      </a:r>
                    </a:p>
                  </a:txBody>
                  <a:tcPr/>
                </a:tc>
                <a:tc>
                  <a:txBody>
                    <a:bodyPr/>
                    <a:lstStyle/>
                    <a:p>
                      <a:pPr algn="ctr"/>
                      <a:r>
                        <a:rPr lang="en-US" dirty="0"/>
                        <a:t>5</a:t>
                      </a:r>
                    </a:p>
                  </a:txBody>
                  <a:tcPr/>
                </a:tc>
                <a:extLst>
                  <a:ext uri="{0D108BD9-81ED-4DB2-BD59-A6C34878D82A}">
                    <a16:rowId xmlns:a16="http://schemas.microsoft.com/office/drawing/2014/main" val="10002"/>
                  </a:ext>
                </a:extLst>
              </a:tr>
              <a:tr h="370840">
                <a:tc>
                  <a:txBody>
                    <a:bodyPr/>
                    <a:lstStyle/>
                    <a:p>
                      <a:pPr algn="ctr"/>
                      <a:r>
                        <a:rPr lang="en-US" dirty="0"/>
                        <a:t>AB</a:t>
                      </a:r>
                    </a:p>
                  </a:txBody>
                  <a:tcPr/>
                </a:tc>
                <a:tc>
                  <a:txBody>
                    <a:bodyPr/>
                    <a:lstStyle/>
                    <a:p>
                      <a:pPr algn="ctr"/>
                      <a:r>
                        <a:rPr lang="en-US" dirty="0"/>
                        <a:t>2</a:t>
                      </a:r>
                    </a:p>
                  </a:txBody>
                  <a:tcPr/>
                </a:tc>
                <a:extLst>
                  <a:ext uri="{0D108BD9-81ED-4DB2-BD59-A6C34878D82A}">
                    <a16:rowId xmlns:a16="http://schemas.microsoft.com/office/drawing/2014/main" val="10003"/>
                  </a:ext>
                </a:extLst>
              </a:tr>
              <a:tr h="370840">
                <a:tc>
                  <a:txBody>
                    <a:bodyPr/>
                    <a:lstStyle/>
                    <a:p>
                      <a:pPr algn="ctr"/>
                      <a:r>
                        <a:rPr lang="en-US" dirty="0"/>
                        <a:t>O</a:t>
                      </a:r>
                    </a:p>
                  </a:txBody>
                  <a:tcPr/>
                </a:tc>
                <a:tc>
                  <a:txBody>
                    <a:bodyPr/>
                    <a:lstStyle/>
                    <a:p>
                      <a:pPr algn="ctr"/>
                      <a:r>
                        <a:rPr lang="en-US" dirty="0"/>
                        <a:t>21</a:t>
                      </a:r>
                    </a:p>
                  </a:txBody>
                  <a:tcPr/>
                </a:tc>
                <a:extLst>
                  <a:ext uri="{0D108BD9-81ED-4DB2-BD59-A6C34878D82A}">
                    <a16:rowId xmlns:a16="http://schemas.microsoft.com/office/drawing/2014/main" val="10004"/>
                  </a:ext>
                </a:extLst>
              </a:tr>
              <a:tr h="370840">
                <a:tc>
                  <a:txBody>
                    <a:bodyPr/>
                    <a:lstStyle/>
                    <a:p>
                      <a:pPr algn="ctr"/>
                      <a:r>
                        <a:rPr lang="en-US" dirty="0"/>
                        <a:t>Total</a:t>
                      </a:r>
                    </a:p>
                  </a:txBody>
                  <a:tcPr/>
                </a:tc>
                <a:tc>
                  <a:txBody>
                    <a:bodyPr/>
                    <a:lstStyle/>
                    <a:p>
                      <a:pPr algn="ctr"/>
                      <a:r>
                        <a:rPr lang="en-US"/>
                        <a:t>50</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990600"/>
            <a:ext cx="7543800" cy="3693319"/>
          </a:xfrm>
          <a:prstGeom prst="rect">
            <a:avLst/>
          </a:prstGeom>
          <a:noFill/>
        </p:spPr>
        <p:txBody>
          <a:bodyPr wrap="square" rtlCol="0">
            <a:spAutoFit/>
          </a:bodyPr>
          <a:lstStyle/>
          <a:p>
            <a:r>
              <a:rPr lang="en-US" dirty="0">
                <a:solidFill>
                  <a:srgbClr val="FF0000"/>
                </a:solidFill>
              </a:rPr>
              <a:t>The addition rules for probability</a:t>
            </a:r>
            <a:r>
              <a:rPr lang="en-US" dirty="0"/>
              <a:t> </a:t>
            </a:r>
          </a:p>
          <a:p>
            <a:endParaRPr lang="en-US" dirty="0"/>
          </a:p>
          <a:p>
            <a:r>
              <a:rPr lang="en-US" dirty="0"/>
              <a:t>Many problems involve finding the probability of two or more events. For example a large political gathering, one might wish to know, for a person selected at random, the probability that the person is a female or is a Republican. In this case, there are three probabilities to consider: </a:t>
            </a:r>
          </a:p>
          <a:p>
            <a:endParaRPr lang="en-US" dirty="0"/>
          </a:p>
          <a:p>
            <a:pPr marL="342900" indent="-342900">
              <a:buFont typeface="+mj-lt"/>
              <a:buAutoNum type="arabicPeriod"/>
            </a:pPr>
            <a:r>
              <a:rPr lang="en-US" dirty="0"/>
              <a:t>The person is a female.  </a:t>
            </a:r>
          </a:p>
          <a:p>
            <a:pPr marL="342900" indent="-342900">
              <a:buFont typeface="+mj-lt"/>
              <a:buAutoNum type="arabicPeriod"/>
            </a:pPr>
            <a:r>
              <a:rPr lang="en-US" dirty="0"/>
              <a:t>The person is a Republican. </a:t>
            </a:r>
          </a:p>
          <a:p>
            <a:pPr marL="342900" indent="-342900">
              <a:buFont typeface="+mj-lt"/>
              <a:buAutoNum type="arabicPeriod"/>
            </a:pPr>
            <a:r>
              <a:rPr lang="en-US" dirty="0"/>
              <a:t>The person is both a female and a Republican. </a:t>
            </a:r>
          </a:p>
          <a:p>
            <a:pPr marL="342900" indent="-342900">
              <a:buFont typeface="+mj-lt"/>
              <a:buAutoNum type="arabicPeriod"/>
            </a:pPr>
            <a:endParaRPr lang="en-US" dirty="0"/>
          </a:p>
          <a:p>
            <a:r>
              <a:rPr lang="en-US" dirty="0"/>
              <a:t>The probability of two or more events can be determined by the addition rules. The first addition rule is used when the events are mutually exclusive. </a:t>
            </a:r>
          </a:p>
        </p:txBody>
      </p:sp>
      <p:sp>
        <p:nvSpPr>
          <p:cNvPr id="9" name="Rectangle 8"/>
          <p:cNvSpPr/>
          <p:nvPr/>
        </p:nvSpPr>
        <p:spPr>
          <a:xfrm>
            <a:off x="1295400" y="5029200"/>
            <a:ext cx="7543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Two events are mutually exclusive if they cannot occur at the same time (i.e., they have no outcomes in common)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990601"/>
            <a:ext cx="7543800" cy="2031325"/>
          </a:xfrm>
          <a:prstGeom prst="rect">
            <a:avLst/>
          </a:prstGeom>
          <a:solidFill>
            <a:schemeClr val="accent3">
              <a:lumMod val="40000"/>
              <a:lumOff val="60000"/>
            </a:schemeClr>
          </a:solidFill>
        </p:spPr>
        <p:txBody>
          <a:bodyPr wrap="square" rtlCol="0">
            <a:spAutoFit/>
          </a:bodyPr>
          <a:lstStyle/>
          <a:p>
            <a:r>
              <a:rPr lang="en-US" dirty="0">
                <a:solidFill>
                  <a:srgbClr val="FF0000"/>
                </a:solidFill>
              </a:rPr>
              <a:t>Addition rule 1</a:t>
            </a:r>
            <a:endParaRPr lang="en-US" dirty="0"/>
          </a:p>
          <a:p>
            <a:endParaRPr lang="en-US" dirty="0"/>
          </a:p>
          <a:p>
            <a:r>
              <a:rPr lang="en-US" dirty="0"/>
              <a:t>When two events A and B are mutually exclusive, the probability that A or B will occur is </a:t>
            </a:r>
          </a:p>
          <a:p>
            <a:pPr algn="ctr"/>
            <a:endParaRPr lang="en-US" dirty="0"/>
          </a:p>
          <a:p>
            <a:pPr algn="ctr"/>
            <a:r>
              <a:rPr lang="en-US" dirty="0"/>
              <a:t>P(A or B) = P(A) + P(B) </a:t>
            </a:r>
          </a:p>
          <a:p>
            <a:pPr marL="342900" indent="-342900"/>
            <a:endParaRPr lang="en-US" dirty="0"/>
          </a:p>
        </p:txBody>
      </p:sp>
      <p:sp>
        <p:nvSpPr>
          <p:cNvPr id="8" name="TextBox 7"/>
          <p:cNvSpPr txBox="1"/>
          <p:nvPr/>
        </p:nvSpPr>
        <p:spPr>
          <a:xfrm>
            <a:off x="1295400" y="3200400"/>
            <a:ext cx="7543800" cy="3139321"/>
          </a:xfrm>
          <a:prstGeom prst="rect">
            <a:avLst/>
          </a:prstGeom>
          <a:noFill/>
        </p:spPr>
        <p:txBody>
          <a:bodyPr wrap="square" rtlCol="0">
            <a:spAutoFit/>
          </a:bodyPr>
          <a:lstStyle/>
          <a:p>
            <a:r>
              <a:rPr lang="en-US" dirty="0">
                <a:solidFill>
                  <a:srgbClr val="FF0000"/>
                </a:solidFill>
              </a:rPr>
              <a:t>Example 1: </a:t>
            </a:r>
            <a:endParaRPr lang="en-US" dirty="0"/>
          </a:p>
          <a:p>
            <a:r>
              <a:rPr lang="en-US" dirty="0"/>
              <a:t>A box contains 3 glazed doughnuts, 4 jelly doughnuts, and 5 chocolate doughnuts. If a person selects one doughnut at random, find the probability that it is either a glazed doughnut or a chocolate doughnut. </a:t>
            </a:r>
          </a:p>
          <a:p>
            <a:endParaRPr lang="en-US" dirty="0"/>
          </a:p>
          <a:p>
            <a:r>
              <a:rPr lang="en-US" dirty="0">
                <a:solidFill>
                  <a:srgbClr val="FF0000"/>
                </a:solidFill>
              </a:rPr>
              <a:t>Solution:</a:t>
            </a:r>
            <a:r>
              <a:rPr lang="en-US" dirty="0"/>
              <a:t> </a:t>
            </a:r>
          </a:p>
          <a:p>
            <a:endParaRPr lang="en-US" dirty="0"/>
          </a:p>
          <a:p>
            <a:r>
              <a:rPr lang="en-US" dirty="0"/>
              <a:t>P(glazed or chocolate) = P(glazed) + P(chocolate)</a:t>
            </a:r>
          </a:p>
          <a:p>
            <a:r>
              <a:rPr lang="en-US" dirty="0"/>
              <a:t>		     = (3/12) + (5/12) </a:t>
            </a:r>
          </a:p>
          <a:p>
            <a:r>
              <a:rPr lang="en-US" dirty="0"/>
              <a:t>		     = 8/12 = 2/3 = 0.66</a:t>
            </a:r>
          </a:p>
          <a:p>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990600"/>
            <a:ext cx="7543800" cy="2862322"/>
          </a:xfrm>
          <a:prstGeom prst="rect">
            <a:avLst/>
          </a:prstGeom>
          <a:noFill/>
        </p:spPr>
        <p:txBody>
          <a:bodyPr wrap="square" rtlCol="0">
            <a:spAutoFit/>
          </a:bodyPr>
          <a:lstStyle/>
          <a:p>
            <a:r>
              <a:rPr lang="en-US" dirty="0">
                <a:solidFill>
                  <a:srgbClr val="FF0000"/>
                </a:solidFill>
              </a:rPr>
              <a:t>Example 2: </a:t>
            </a:r>
            <a:endParaRPr lang="en-US" dirty="0"/>
          </a:p>
          <a:p>
            <a:r>
              <a:rPr lang="en-US" dirty="0"/>
              <a:t>A day of the week is selected at random. Find the probability that it is a weekend day. </a:t>
            </a:r>
          </a:p>
          <a:p>
            <a:endParaRPr lang="en-US" dirty="0"/>
          </a:p>
          <a:p>
            <a:r>
              <a:rPr lang="en-US" dirty="0">
                <a:solidFill>
                  <a:srgbClr val="FF0000"/>
                </a:solidFill>
              </a:rPr>
              <a:t>Solution:</a:t>
            </a:r>
            <a:r>
              <a:rPr lang="en-US" dirty="0"/>
              <a:t> </a:t>
            </a:r>
          </a:p>
          <a:p>
            <a:endParaRPr lang="en-US" dirty="0"/>
          </a:p>
          <a:p>
            <a:r>
              <a:rPr lang="en-US" dirty="0"/>
              <a:t>P(Saturday or Sunday) = P(Saturday) + P(Sunday)</a:t>
            </a:r>
          </a:p>
          <a:p>
            <a:r>
              <a:rPr lang="en-US" dirty="0"/>
              <a:t>		     = (1/7) + (1/7) </a:t>
            </a:r>
          </a:p>
          <a:p>
            <a:r>
              <a:rPr lang="en-US" dirty="0"/>
              <a:t>		     = 2/7 = 28%</a:t>
            </a:r>
          </a:p>
          <a:p>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990600"/>
            <a:ext cx="7543800" cy="4893647"/>
          </a:xfrm>
          <a:prstGeom prst="rect">
            <a:avLst/>
          </a:prstGeom>
          <a:noFill/>
        </p:spPr>
        <p:txBody>
          <a:bodyPr wrap="square" rtlCol="0">
            <a:spAutoFit/>
          </a:bodyPr>
          <a:lstStyle/>
          <a:p>
            <a:pPr marL="463550" indent="-463550">
              <a:buFont typeface="Arial" pitchFamily="34" charset="0"/>
              <a:buChar char="•"/>
            </a:pPr>
            <a:r>
              <a:rPr lang="en-US" sz="2400" dirty="0"/>
              <a:t>A  trial means flipping a coin once, rolling one die once, or the like. When a coin is tossed, there are two possible outcomes: </a:t>
            </a:r>
            <a:r>
              <a:rPr lang="en-US" sz="2400" b="1" dirty="0">
                <a:solidFill>
                  <a:srgbClr val="FF0000"/>
                </a:solidFill>
              </a:rPr>
              <a:t>head</a:t>
            </a:r>
            <a:r>
              <a:rPr lang="en-US" sz="2400" dirty="0"/>
              <a:t> and </a:t>
            </a:r>
            <a:r>
              <a:rPr lang="en-US" sz="2400" b="1" dirty="0">
                <a:solidFill>
                  <a:srgbClr val="FF0000"/>
                </a:solidFill>
              </a:rPr>
              <a:t>tail</a:t>
            </a:r>
            <a:r>
              <a:rPr lang="en-US" sz="2400" dirty="0"/>
              <a:t>. </a:t>
            </a:r>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r>
              <a:rPr lang="en-US" sz="2400" dirty="0"/>
              <a:t>In the rolling of a single die, there are six possible outcomes: </a:t>
            </a:r>
            <a:r>
              <a:rPr lang="en-US" sz="2400" dirty="0">
                <a:solidFill>
                  <a:srgbClr val="FF0000"/>
                </a:solidFill>
              </a:rPr>
              <a:t>1</a:t>
            </a:r>
            <a:r>
              <a:rPr lang="en-US" sz="2400" dirty="0"/>
              <a:t>, </a:t>
            </a:r>
            <a:r>
              <a:rPr lang="en-US" sz="2400" dirty="0">
                <a:solidFill>
                  <a:srgbClr val="FF0000"/>
                </a:solidFill>
              </a:rPr>
              <a:t>2</a:t>
            </a:r>
            <a:r>
              <a:rPr lang="en-US" sz="2400" dirty="0"/>
              <a:t>, </a:t>
            </a:r>
            <a:r>
              <a:rPr lang="en-US" sz="2400" dirty="0">
                <a:solidFill>
                  <a:srgbClr val="FF0000"/>
                </a:solidFill>
              </a:rPr>
              <a:t>3</a:t>
            </a:r>
            <a:r>
              <a:rPr lang="en-US" sz="2400" dirty="0"/>
              <a:t>, </a:t>
            </a:r>
            <a:r>
              <a:rPr lang="en-US" sz="2400" dirty="0">
                <a:solidFill>
                  <a:srgbClr val="FF0000"/>
                </a:solidFill>
              </a:rPr>
              <a:t>4</a:t>
            </a:r>
            <a:r>
              <a:rPr lang="en-US" sz="2400" dirty="0"/>
              <a:t>, </a:t>
            </a:r>
            <a:r>
              <a:rPr lang="en-US" sz="2400" dirty="0">
                <a:solidFill>
                  <a:srgbClr val="FF0000"/>
                </a:solidFill>
              </a:rPr>
              <a:t>5</a:t>
            </a:r>
            <a:r>
              <a:rPr lang="en-US" sz="2400" dirty="0"/>
              <a:t>, or </a:t>
            </a:r>
            <a:r>
              <a:rPr lang="en-US" sz="2400" dirty="0">
                <a:solidFill>
                  <a:srgbClr val="FF0000"/>
                </a:solidFill>
              </a:rPr>
              <a:t>6</a:t>
            </a:r>
            <a:r>
              <a:rPr lang="en-US" sz="2400" dirty="0"/>
              <a:t>. </a:t>
            </a:r>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p:txBody>
      </p:sp>
      <p:pic>
        <p:nvPicPr>
          <p:cNvPr id="2050" name="Picture 2" descr="http://michaelkonik.com/wp-content/uploads/2011/10/red-dice-icon.jpg"/>
          <p:cNvPicPr>
            <a:picLocks noChangeAspect="1" noChangeArrowheads="1"/>
          </p:cNvPicPr>
          <p:nvPr/>
        </p:nvPicPr>
        <p:blipFill>
          <a:blip r:embed="rId2"/>
          <a:srcRect/>
          <a:stretch>
            <a:fillRect/>
          </a:stretch>
        </p:blipFill>
        <p:spPr bwMode="auto">
          <a:xfrm>
            <a:off x="3733800" y="4762262"/>
            <a:ext cx="2209800" cy="1767126"/>
          </a:xfrm>
          <a:prstGeom prst="rect">
            <a:avLst/>
          </a:prstGeom>
          <a:noFill/>
        </p:spPr>
      </p:pic>
      <p:pic>
        <p:nvPicPr>
          <p:cNvPr id="2052" name="Picture 4" descr="https://encrypted-tbn2.google.com/images?q=tbn:ANd9GcS3m-Fo1KoIayeciNiItc9Zq9Pjp0qGnxsd_jvoSRiHVNZE7Ld-"/>
          <p:cNvPicPr>
            <a:picLocks noChangeAspect="1" noChangeArrowheads="1"/>
          </p:cNvPicPr>
          <p:nvPr/>
        </p:nvPicPr>
        <p:blipFill>
          <a:blip r:embed="rId3"/>
          <a:srcRect/>
          <a:stretch>
            <a:fillRect/>
          </a:stretch>
        </p:blipFill>
        <p:spPr bwMode="auto">
          <a:xfrm>
            <a:off x="3733800" y="2057400"/>
            <a:ext cx="2447925" cy="18669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762000"/>
            <a:ext cx="7543800" cy="646331"/>
          </a:xfrm>
          <a:prstGeom prst="rect">
            <a:avLst/>
          </a:prstGeom>
          <a:noFill/>
        </p:spPr>
        <p:txBody>
          <a:bodyPr wrap="square" rtlCol="0">
            <a:spAutoFit/>
          </a:bodyPr>
          <a:lstStyle/>
          <a:p>
            <a:r>
              <a:rPr lang="en-US" dirty="0"/>
              <a:t>When events are not mutually exclusive, addition rule 2 can be used to find the probability of the events </a:t>
            </a:r>
          </a:p>
        </p:txBody>
      </p:sp>
      <p:sp>
        <p:nvSpPr>
          <p:cNvPr id="6" name="TextBox 5"/>
          <p:cNvSpPr txBox="1"/>
          <p:nvPr/>
        </p:nvSpPr>
        <p:spPr>
          <a:xfrm>
            <a:off x="1295400" y="1447800"/>
            <a:ext cx="7543800" cy="1200329"/>
          </a:xfrm>
          <a:prstGeom prst="rect">
            <a:avLst/>
          </a:prstGeom>
          <a:solidFill>
            <a:schemeClr val="accent3">
              <a:lumMod val="40000"/>
              <a:lumOff val="60000"/>
            </a:schemeClr>
          </a:solidFill>
        </p:spPr>
        <p:txBody>
          <a:bodyPr wrap="square" rtlCol="0">
            <a:spAutoFit/>
          </a:bodyPr>
          <a:lstStyle/>
          <a:p>
            <a:r>
              <a:rPr lang="en-US" dirty="0">
                <a:solidFill>
                  <a:srgbClr val="FF0000"/>
                </a:solidFill>
              </a:rPr>
              <a:t>Addition rule 2</a:t>
            </a:r>
            <a:endParaRPr lang="en-US" dirty="0"/>
          </a:p>
          <a:p>
            <a:endParaRPr lang="en-US" dirty="0"/>
          </a:p>
          <a:p>
            <a:r>
              <a:rPr lang="en-US" dirty="0"/>
              <a:t>If A and B are not mutually exclusive, then</a:t>
            </a:r>
          </a:p>
          <a:p>
            <a:pPr algn="ctr"/>
            <a:r>
              <a:rPr lang="en-US" dirty="0"/>
              <a:t>P(A or B) = P(A) + P(B) – P(A and B) </a:t>
            </a:r>
          </a:p>
        </p:txBody>
      </p:sp>
      <p:sp>
        <p:nvSpPr>
          <p:cNvPr id="9" name="TextBox 8"/>
          <p:cNvSpPr txBox="1"/>
          <p:nvPr/>
        </p:nvSpPr>
        <p:spPr>
          <a:xfrm>
            <a:off x="1295400" y="2667000"/>
            <a:ext cx="7543800" cy="1754326"/>
          </a:xfrm>
          <a:prstGeom prst="rect">
            <a:avLst/>
          </a:prstGeom>
          <a:noFill/>
        </p:spPr>
        <p:txBody>
          <a:bodyPr wrap="square" rtlCol="0">
            <a:spAutoFit/>
          </a:bodyPr>
          <a:lstStyle/>
          <a:p>
            <a:r>
              <a:rPr lang="en-US" dirty="0">
                <a:solidFill>
                  <a:srgbClr val="FF0000"/>
                </a:solidFill>
              </a:rPr>
              <a:t>Example 2: </a:t>
            </a:r>
            <a:endParaRPr lang="en-US" dirty="0"/>
          </a:p>
          <a:p>
            <a:r>
              <a:rPr lang="en-US" dirty="0"/>
              <a:t>In a hospital unit there are 8 nurse and 5 physicians; 7 nurses and 3 physicians are females. If a staff person is selected, find the probability that the subject is a nurse or a male. </a:t>
            </a:r>
          </a:p>
          <a:p>
            <a:r>
              <a:rPr lang="en-US" dirty="0">
                <a:solidFill>
                  <a:srgbClr val="FF0000"/>
                </a:solidFill>
              </a:rPr>
              <a:t>Solution:</a:t>
            </a:r>
            <a:r>
              <a:rPr lang="en-US" dirty="0"/>
              <a:t> </a:t>
            </a:r>
          </a:p>
          <a:p>
            <a:r>
              <a:rPr lang="en-US" dirty="0"/>
              <a:t>The sample space is shown here:</a:t>
            </a:r>
          </a:p>
        </p:txBody>
      </p:sp>
      <p:graphicFrame>
        <p:nvGraphicFramePr>
          <p:cNvPr id="10" name="Table 9"/>
          <p:cNvGraphicFramePr>
            <a:graphicFrameLocks noGrp="1"/>
          </p:cNvGraphicFramePr>
          <p:nvPr/>
        </p:nvGraphicFramePr>
        <p:xfrm>
          <a:off x="1981200" y="4495800"/>
          <a:ext cx="6096000" cy="1483360"/>
        </p:xfrm>
        <a:graphic>
          <a:graphicData uri="http://schemas.openxmlformats.org/drawingml/2006/table">
            <a:tbl>
              <a:tblPr firstRow="1" bandRow="1">
                <a:tableStyleId>{D27102A9-8310-4765-A935-A1911B00CA55}</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dirty="0"/>
                        <a:t>staff</a:t>
                      </a:r>
                    </a:p>
                  </a:txBody>
                  <a:tcPr/>
                </a:tc>
                <a:tc>
                  <a:txBody>
                    <a:bodyPr/>
                    <a:lstStyle/>
                    <a:p>
                      <a:pPr algn="ctr"/>
                      <a:r>
                        <a:rPr lang="en-US" dirty="0"/>
                        <a:t>females</a:t>
                      </a:r>
                    </a:p>
                  </a:txBody>
                  <a:tcPr/>
                </a:tc>
                <a:tc>
                  <a:txBody>
                    <a:bodyPr/>
                    <a:lstStyle/>
                    <a:p>
                      <a:pPr algn="ctr"/>
                      <a:r>
                        <a:rPr lang="en-US" dirty="0"/>
                        <a:t>males</a:t>
                      </a:r>
                    </a:p>
                  </a:txBody>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pPr algn="ctr"/>
                      <a:r>
                        <a:rPr lang="en-US" dirty="0"/>
                        <a:t>Nurses</a:t>
                      </a:r>
                    </a:p>
                  </a:txBody>
                  <a:tcPr/>
                </a:tc>
                <a:tc>
                  <a:txBody>
                    <a:bodyPr/>
                    <a:lstStyle/>
                    <a:p>
                      <a:pPr algn="ctr"/>
                      <a:r>
                        <a:rPr lang="en-US" dirty="0"/>
                        <a:t>7</a:t>
                      </a:r>
                    </a:p>
                  </a:txBody>
                  <a:tcPr/>
                </a:tc>
                <a:tc>
                  <a:txBody>
                    <a:bodyPr/>
                    <a:lstStyle/>
                    <a:p>
                      <a:pPr algn="ctr"/>
                      <a:r>
                        <a:rPr lang="en-US" dirty="0"/>
                        <a:t>1</a:t>
                      </a:r>
                    </a:p>
                  </a:txBody>
                  <a:tcPr/>
                </a:tc>
                <a:tc>
                  <a:txBody>
                    <a:bodyPr/>
                    <a:lstStyle/>
                    <a:p>
                      <a:pPr algn="ctr"/>
                      <a:r>
                        <a:rPr lang="en-US" dirty="0"/>
                        <a:t>8</a:t>
                      </a:r>
                    </a:p>
                  </a:txBody>
                  <a:tcPr/>
                </a:tc>
                <a:extLst>
                  <a:ext uri="{0D108BD9-81ED-4DB2-BD59-A6C34878D82A}">
                    <a16:rowId xmlns:a16="http://schemas.microsoft.com/office/drawing/2014/main" val="10001"/>
                  </a:ext>
                </a:extLst>
              </a:tr>
              <a:tr h="370840">
                <a:tc>
                  <a:txBody>
                    <a:bodyPr/>
                    <a:lstStyle/>
                    <a:p>
                      <a:pPr algn="ctr"/>
                      <a:r>
                        <a:rPr lang="en-US" dirty="0"/>
                        <a:t>Physicians</a:t>
                      </a:r>
                    </a:p>
                  </a:txBody>
                  <a:tcPr/>
                </a:tc>
                <a:tc>
                  <a:txBody>
                    <a:bodyPr/>
                    <a:lstStyle/>
                    <a:p>
                      <a:pPr algn="ctr"/>
                      <a:r>
                        <a:rPr lang="en-US" dirty="0"/>
                        <a:t>3</a:t>
                      </a:r>
                    </a:p>
                  </a:txBody>
                  <a:tcPr>
                    <a:lnB w="12700" cap="flat" cmpd="sng" algn="ctr">
                      <a:solidFill>
                        <a:schemeClr val="tx1"/>
                      </a:solidFill>
                      <a:prstDash val="solid"/>
                      <a:round/>
                      <a:headEnd type="none" w="med" len="med"/>
                      <a:tailEnd type="none" w="med" len="med"/>
                    </a:lnB>
                  </a:tcPr>
                </a:tc>
                <a:tc>
                  <a:txBody>
                    <a:bodyPr/>
                    <a:lstStyle/>
                    <a:p>
                      <a:pPr algn="ctr"/>
                      <a:r>
                        <a:rPr lang="en-US" dirty="0"/>
                        <a:t>2</a:t>
                      </a:r>
                    </a:p>
                  </a:txBody>
                  <a:tcPr>
                    <a:lnB w="12700" cap="flat" cmpd="sng" algn="ctr">
                      <a:solidFill>
                        <a:schemeClr val="tx1"/>
                      </a:solidFill>
                      <a:prstDash val="solid"/>
                      <a:round/>
                      <a:headEnd type="none" w="med" len="med"/>
                      <a:tailEnd type="none" w="med" len="med"/>
                    </a:lnB>
                  </a:tcPr>
                </a:tc>
                <a:tc>
                  <a:txBody>
                    <a:bodyPr/>
                    <a:lstStyle/>
                    <a:p>
                      <a:pPr algn="ctr"/>
                      <a:r>
                        <a:rPr lang="en-US" dirty="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t>Total</a:t>
                      </a:r>
                    </a:p>
                  </a:txBody>
                  <a:tcPr/>
                </a:tc>
                <a:tc>
                  <a:txBody>
                    <a:bodyPr/>
                    <a:lstStyle/>
                    <a:p>
                      <a:pPr algn="ctr"/>
                      <a:r>
                        <a:rPr lang="en-US" dirty="0"/>
                        <a:t>10</a:t>
                      </a:r>
                    </a:p>
                  </a:txBody>
                  <a:tcPr>
                    <a:lnT w="12700" cap="flat" cmpd="sng" algn="ctr">
                      <a:solidFill>
                        <a:schemeClr val="tx1"/>
                      </a:solidFill>
                      <a:prstDash val="solid"/>
                      <a:round/>
                      <a:headEnd type="none" w="med" len="med"/>
                      <a:tailEnd type="none" w="med" len="med"/>
                    </a:lnT>
                  </a:tcPr>
                </a:tc>
                <a:tc>
                  <a:txBody>
                    <a:bodyPr/>
                    <a:lstStyle/>
                    <a:p>
                      <a:pPr algn="ctr"/>
                      <a:r>
                        <a:rPr lang="en-US" dirty="0"/>
                        <a:t>3</a:t>
                      </a:r>
                    </a:p>
                  </a:txBody>
                  <a:tcPr>
                    <a:lnT w="12700" cap="flat" cmpd="sng" algn="ctr">
                      <a:solidFill>
                        <a:schemeClr val="tx1"/>
                      </a:solidFill>
                      <a:prstDash val="solid"/>
                      <a:round/>
                      <a:headEnd type="none" w="med" len="med"/>
                      <a:tailEnd type="none" w="med" len="med"/>
                    </a:lnT>
                  </a:tcPr>
                </a:tc>
                <a:tc>
                  <a:txBody>
                    <a:bodyPr/>
                    <a:lstStyle/>
                    <a:p>
                      <a:pPr algn="ctr"/>
                      <a:r>
                        <a:rPr lang="en-US" dirty="0"/>
                        <a:t>13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1" name="TextBox 10"/>
          <p:cNvSpPr txBox="1"/>
          <p:nvPr/>
        </p:nvSpPr>
        <p:spPr>
          <a:xfrm>
            <a:off x="1219200" y="5943600"/>
            <a:ext cx="7543800" cy="923330"/>
          </a:xfrm>
          <a:prstGeom prst="rect">
            <a:avLst/>
          </a:prstGeom>
          <a:noFill/>
        </p:spPr>
        <p:txBody>
          <a:bodyPr wrap="square" rtlCol="0">
            <a:spAutoFit/>
          </a:bodyPr>
          <a:lstStyle/>
          <a:p>
            <a:r>
              <a:rPr lang="en-US" dirty="0">
                <a:solidFill>
                  <a:srgbClr val="FF0000"/>
                </a:solidFill>
              </a:rPr>
              <a:t>The probability is: </a:t>
            </a:r>
          </a:p>
          <a:p>
            <a:r>
              <a:rPr lang="en-US" dirty="0"/>
              <a:t>P(nurse or male) = P(nurse) + P(male) – P(male nurse) = (8/13)+(3/13)-(1/13) =(10/13) =77%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762000"/>
            <a:ext cx="7543800" cy="369332"/>
          </a:xfrm>
          <a:prstGeom prst="rect">
            <a:avLst/>
          </a:prstGeom>
          <a:noFill/>
        </p:spPr>
        <p:txBody>
          <a:bodyPr wrap="square" rtlCol="0">
            <a:spAutoFit/>
          </a:bodyPr>
          <a:lstStyle/>
          <a:p>
            <a:r>
              <a:rPr lang="en-US" dirty="0">
                <a:solidFill>
                  <a:srgbClr val="FF0000"/>
                </a:solidFill>
              </a:rPr>
              <a:t>The multiplication rules and conditional probability</a:t>
            </a:r>
          </a:p>
        </p:txBody>
      </p:sp>
      <p:sp>
        <p:nvSpPr>
          <p:cNvPr id="12" name="TextBox 11"/>
          <p:cNvSpPr txBox="1"/>
          <p:nvPr/>
        </p:nvSpPr>
        <p:spPr>
          <a:xfrm>
            <a:off x="1295400" y="1182469"/>
            <a:ext cx="7543800" cy="1754326"/>
          </a:xfrm>
          <a:prstGeom prst="rect">
            <a:avLst/>
          </a:prstGeom>
          <a:noFill/>
        </p:spPr>
        <p:txBody>
          <a:bodyPr wrap="square" rtlCol="0">
            <a:spAutoFit/>
          </a:bodyPr>
          <a:lstStyle/>
          <a:p>
            <a:r>
              <a:rPr lang="en-US" dirty="0"/>
              <a:t>The multiplication rules can be used to find the probability of two or more events that occur in sequence. For example, if a coin is tossed and then a die is rolled, one can find the probability of getting a head on the coin and a 4 on the die. These two events are said to be independent since the outcome of the first event (tossing a coin) does not affect the probability outcome of the second event (rolling a die). </a:t>
            </a:r>
          </a:p>
        </p:txBody>
      </p:sp>
      <p:sp>
        <p:nvSpPr>
          <p:cNvPr id="13" name="TextBox 12"/>
          <p:cNvSpPr txBox="1"/>
          <p:nvPr/>
        </p:nvSpPr>
        <p:spPr>
          <a:xfrm>
            <a:off x="1371600" y="3048000"/>
            <a:ext cx="7543800" cy="646331"/>
          </a:xfrm>
          <a:prstGeom prst="rect">
            <a:avLst/>
          </a:prstGeom>
          <a:solidFill>
            <a:schemeClr val="accent3">
              <a:lumMod val="40000"/>
              <a:lumOff val="60000"/>
            </a:schemeClr>
          </a:solidFill>
        </p:spPr>
        <p:txBody>
          <a:bodyPr wrap="square" rtlCol="0">
            <a:spAutoFit/>
          </a:bodyPr>
          <a:lstStyle/>
          <a:p>
            <a:r>
              <a:rPr lang="en-US" dirty="0"/>
              <a:t>Two events A and B are independent events if the fact that A occurs does not affect the probability of B occurring</a:t>
            </a:r>
          </a:p>
        </p:txBody>
      </p:sp>
      <p:sp>
        <p:nvSpPr>
          <p:cNvPr id="14" name="TextBox 13"/>
          <p:cNvSpPr txBox="1"/>
          <p:nvPr/>
        </p:nvSpPr>
        <p:spPr>
          <a:xfrm>
            <a:off x="1371600" y="3886200"/>
            <a:ext cx="7543800" cy="923330"/>
          </a:xfrm>
          <a:prstGeom prst="rect">
            <a:avLst/>
          </a:prstGeom>
          <a:solidFill>
            <a:schemeClr val="accent3">
              <a:lumMod val="40000"/>
              <a:lumOff val="60000"/>
            </a:schemeClr>
          </a:solidFill>
        </p:spPr>
        <p:txBody>
          <a:bodyPr wrap="square" rtlCol="0">
            <a:spAutoFit/>
          </a:bodyPr>
          <a:lstStyle/>
          <a:p>
            <a:r>
              <a:rPr lang="en-US" dirty="0">
                <a:solidFill>
                  <a:srgbClr val="FF0000"/>
                </a:solidFill>
              </a:rPr>
              <a:t>Multiplication rule 1</a:t>
            </a:r>
            <a:endParaRPr lang="en-US" dirty="0"/>
          </a:p>
          <a:p>
            <a:r>
              <a:rPr lang="en-US" dirty="0"/>
              <a:t>When two events are independent, the probability of both occurring is</a:t>
            </a:r>
          </a:p>
          <a:p>
            <a:pPr algn="ctr"/>
            <a:r>
              <a:rPr lang="en-US" dirty="0"/>
              <a:t>P(A and B) = P(A) . P(B)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990600"/>
            <a:ext cx="7543800" cy="2308324"/>
          </a:xfrm>
          <a:prstGeom prst="rect">
            <a:avLst/>
          </a:prstGeom>
          <a:noFill/>
        </p:spPr>
        <p:txBody>
          <a:bodyPr wrap="square" rtlCol="0">
            <a:spAutoFit/>
          </a:bodyPr>
          <a:lstStyle/>
          <a:p>
            <a:r>
              <a:rPr lang="en-US" dirty="0">
                <a:solidFill>
                  <a:srgbClr val="FF0000"/>
                </a:solidFill>
              </a:rPr>
              <a:t>Example 3: </a:t>
            </a:r>
            <a:endParaRPr lang="en-US" dirty="0"/>
          </a:p>
          <a:p>
            <a:r>
              <a:rPr lang="en-US" dirty="0"/>
              <a:t>A coin is flipped and a die is rolled. Find the probability of getting a head on the coin and a 4 on the die. </a:t>
            </a:r>
          </a:p>
          <a:p>
            <a:endParaRPr lang="en-US" dirty="0"/>
          </a:p>
          <a:p>
            <a:r>
              <a:rPr lang="en-US" dirty="0">
                <a:solidFill>
                  <a:srgbClr val="FF0000"/>
                </a:solidFill>
              </a:rPr>
              <a:t>Solution:</a:t>
            </a:r>
            <a:r>
              <a:rPr lang="en-US" dirty="0"/>
              <a:t> </a:t>
            </a:r>
          </a:p>
          <a:p>
            <a:r>
              <a:rPr lang="en-US" dirty="0"/>
              <a:t>P(head and 4) = P(head) . P(4)</a:t>
            </a:r>
          </a:p>
          <a:p>
            <a:r>
              <a:rPr lang="en-US" dirty="0"/>
              <a:t>	      = (1/2) + (1/6) </a:t>
            </a:r>
          </a:p>
          <a:p>
            <a:r>
              <a:rPr lang="en-US" dirty="0"/>
              <a:t>	      = 1/12 = 0.08	</a:t>
            </a:r>
          </a:p>
        </p:txBody>
      </p:sp>
      <p:sp>
        <p:nvSpPr>
          <p:cNvPr id="6" name="TextBox 5"/>
          <p:cNvSpPr txBox="1"/>
          <p:nvPr/>
        </p:nvSpPr>
        <p:spPr>
          <a:xfrm>
            <a:off x="1295400" y="3276600"/>
            <a:ext cx="7543800" cy="2862322"/>
          </a:xfrm>
          <a:prstGeom prst="rect">
            <a:avLst/>
          </a:prstGeom>
          <a:noFill/>
        </p:spPr>
        <p:txBody>
          <a:bodyPr wrap="square" rtlCol="0">
            <a:spAutoFit/>
          </a:bodyPr>
          <a:lstStyle/>
          <a:p>
            <a:r>
              <a:rPr lang="en-US" dirty="0">
                <a:solidFill>
                  <a:srgbClr val="FF0000"/>
                </a:solidFill>
              </a:rPr>
              <a:t>Example 4: </a:t>
            </a:r>
            <a:endParaRPr lang="en-US" dirty="0"/>
          </a:p>
          <a:p>
            <a:r>
              <a:rPr lang="en-US" dirty="0"/>
              <a:t>An urn contains 3 red balls, 2 blue balls, and 5 white balls. A ball is selected and its color noted. Find the probability of each of these.</a:t>
            </a:r>
          </a:p>
          <a:p>
            <a:pPr marL="342900" indent="-342900">
              <a:buFont typeface="+mj-lt"/>
              <a:buAutoNum type="arabicPeriod"/>
            </a:pPr>
            <a:r>
              <a:rPr lang="en-US" dirty="0"/>
              <a:t>Selecting 2 blue balls</a:t>
            </a:r>
          </a:p>
          <a:p>
            <a:pPr marL="342900" indent="-342900">
              <a:buFont typeface="+mj-lt"/>
              <a:buAutoNum type="arabicPeriod"/>
            </a:pPr>
            <a:r>
              <a:rPr lang="en-US" dirty="0"/>
              <a:t>Selecting a blue ball and then a white ball</a:t>
            </a:r>
          </a:p>
          <a:p>
            <a:pPr marL="342900" indent="-342900">
              <a:buFont typeface="+mj-lt"/>
              <a:buAutoNum type="arabicPeriod"/>
            </a:pPr>
            <a:r>
              <a:rPr lang="en-US" dirty="0"/>
              <a:t>Selecting a red ball and then a blue ball</a:t>
            </a:r>
          </a:p>
          <a:p>
            <a:r>
              <a:rPr lang="en-US" dirty="0">
                <a:solidFill>
                  <a:srgbClr val="FF0000"/>
                </a:solidFill>
              </a:rPr>
              <a:t>Solution:</a:t>
            </a:r>
            <a:r>
              <a:rPr lang="en-US" dirty="0"/>
              <a:t> </a:t>
            </a:r>
          </a:p>
          <a:p>
            <a:pPr marL="342900" indent="-342900">
              <a:buFont typeface="+mj-lt"/>
              <a:buAutoNum type="arabicPeriod"/>
            </a:pPr>
            <a:r>
              <a:rPr lang="en-US" dirty="0"/>
              <a:t>P(blue and blue) = P(blue).P(blue)= (2/10).(2/10)=4/100=1/25</a:t>
            </a:r>
          </a:p>
          <a:p>
            <a:pPr marL="342900" indent="-342900">
              <a:buFont typeface="+mj-lt"/>
              <a:buAutoNum type="arabicPeriod"/>
            </a:pPr>
            <a:r>
              <a:rPr lang="en-US" dirty="0"/>
              <a:t>P(blue and white)=P(blue).P(white)=(2/10).(5/10)=10/100=1/10</a:t>
            </a:r>
          </a:p>
          <a:p>
            <a:pPr marL="342900" indent="-342900">
              <a:buFont typeface="+mj-lt"/>
              <a:buAutoNum type="arabicPeriod"/>
            </a:pPr>
            <a:r>
              <a:rPr lang="en-US" dirty="0"/>
              <a:t>P(red and blue)=P(red).P(blue)=(3/10).(2/10)=6/100=3/50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990600"/>
            <a:ext cx="7543800" cy="2862322"/>
          </a:xfrm>
          <a:prstGeom prst="rect">
            <a:avLst/>
          </a:prstGeom>
          <a:noFill/>
        </p:spPr>
        <p:txBody>
          <a:bodyPr wrap="square" rtlCol="0">
            <a:spAutoFit/>
          </a:bodyPr>
          <a:lstStyle/>
          <a:p>
            <a:r>
              <a:rPr lang="en-US" dirty="0">
                <a:solidFill>
                  <a:srgbClr val="FF0000"/>
                </a:solidFill>
              </a:rPr>
              <a:t>Example 5: </a:t>
            </a:r>
            <a:endParaRPr lang="en-US" dirty="0"/>
          </a:p>
          <a:p>
            <a:r>
              <a:rPr lang="en-US" dirty="0"/>
              <a:t>Approximately 9% of men have a type of color blindness that prevents them from distinguish between red and green. If 3 men are selected at random, find the probability that all of them will have this type of red-green color blindness. </a:t>
            </a:r>
          </a:p>
          <a:p>
            <a:endParaRPr lang="en-US" dirty="0"/>
          </a:p>
          <a:p>
            <a:r>
              <a:rPr lang="en-US" dirty="0">
                <a:solidFill>
                  <a:srgbClr val="FF0000"/>
                </a:solidFill>
              </a:rPr>
              <a:t>Solution:</a:t>
            </a:r>
            <a:r>
              <a:rPr lang="en-US" dirty="0"/>
              <a:t> </a:t>
            </a:r>
          </a:p>
          <a:p>
            <a:r>
              <a:rPr lang="en-US" dirty="0"/>
              <a:t>Let C donate red-green color blindness. then.</a:t>
            </a:r>
          </a:p>
          <a:p>
            <a:endParaRPr lang="en-US" dirty="0"/>
          </a:p>
          <a:p>
            <a:r>
              <a:rPr lang="en-US" dirty="0"/>
              <a:t>P(C and C and C) = P(C).P(C).P(C)</a:t>
            </a:r>
          </a:p>
          <a:p>
            <a:r>
              <a:rPr lang="en-US" dirty="0"/>
              <a:t>		= (0.09).(0.09).(0.09) = 0.000729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8600"/>
            <a:ext cx="7543800" cy="923330"/>
          </a:xfrm>
          <a:prstGeom prst="rect">
            <a:avLst/>
          </a:prstGeom>
          <a:solidFill>
            <a:schemeClr val="accent3">
              <a:lumMod val="40000"/>
              <a:lumOff val="60000"/>
            </a:schemeClr>
          </a:solidFill>
        </p:spPr>
        <p:txBody>
          <a:bodyPr wrap="square" rtlCol="0">
            <a:spAutoFit/>
          </a:bodyPr>
          <a:lstStyle/>
          <a:p>
            <a:r>
              <a:rPr lang="en-US" dirty="0">
                <a:solidFill>
                  <a:srgbClr val="FF0000"/>
                </a:solidFill>
              </a:rPr>
              <a:t>Multiplication rule 2</a:t>
            </a:r>
            <a:endParaRPr lang="en-US" dirty="0"/>
          </a:p>
          <a:p>
            <a:r>
              <a:rPr lang="en-US" dirty="0"/>
              <a:t>When two events are dependent, the probability of both occurring is</a:t>
            </a:r>
          </a:p>
          <a:p>
            <a:pPr algn="ctr"/>
            <a:r>
              <a:rPr lang="en-US" dirty="0"/>
              <a:t>P(A and B) = P(A) . P(B|A) </a:t>
            </a:r>
          </a:p>
        </p:txBody>
      </p:sp>
      <p:sp>
        <p:nvSpPr>
          <p:cNvPr id="5" name="TextBox 4"/>
          <p:cNvSpPr txBox="1"/>
          <p:nvPr/>
        </p:nvSpPr>
        <p:spPr>
          <a:xfrm>
            <a:off x="1219200" y="1219200"/>
            <a:ext cx="7543800" cy="2585323"/>
          </a:xfrm>
          <a:prstGeom prst="rect">
            <a:avLst/>
          </a:prstGeom>
          <a:noFill/>
        </p:spPr>
        <p:txBody>
          <a:bodyPr wrap="square" rtlCol="0">
            <a:spAutoFit/>
          </a:bodyPr>
          <a:lstStyle/>
          <a:p>
            <a:r>
              <a:rPr lang="en-US" dirty="0">
                <a:solidFill>
                  <a:srgbClr val="FF0000"/>
                </a:solidFill>
              </a:rPr>
              <a:t>Example 6: </a:t>
            </a:r>
            <a:endParaRPr lang="en-US" dirty="0"/>
          </a:p>
          <a:p>
            <a:r>
              <a:rPr lang="en-US" dirty="0"/>
              <a:t>A person owns a collection of 30 CDs, of which 5 are country music. If 2 CDs are selected at random, find the probability that both are country music. </a:t>
            </a:r>
          </a:p>
          <a:p>
            <a:endParaRPr lang="en-US" dirty="0"/>
          </a:p>
          <a:p>
            <a:r>
              <a:rPr lang="en-US" dirty="0">
                <a:solidFill>
                  <a:srgbClr val="FF0000"/>
                </a:solidFill>
              </a:rPr>
              <a:t>Solution:</a:t>
            </a:r>
            <a:r>
              <a:rPr lang="en-US" dirty="0"/>
              <a:t> </a:t>
            </a:r>
          </a:p>
          <a:p>
            <a:r>
              <a:rPr lang="en-US" dirty="0"/>
              <a:t>Since the events are dependent</a:t>
            </a:r>
          </a:p>
          <a:p>
            <a:endParaRPr lang="en-US" dirty="0"/>
          </a:p>
          <a:p>
            <a:r>
              <a:rPr lang="en-US" dirty="0"/>
              <a:t>P(C1 and C2) = P(C1).P(C2|C1)</a:t>
            </a:r>
          </a:p>
          <a:p>
            <a:r>
              <a:rPr lang="en-US" dirty="0"/>
              <a:t>	       = (5/30).(4/29) = 2/87= 0.02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762000"/>
            <a:ext cx="7543800" cy="369332"/>
          </a:xfrm>
          <a:prstGeom prst="rect">
            <a:avLst/>
          </a:prstGeom>
          <a:noFill/>
        </p:spPr>
        <p:txBody>
          <a:bodyPr wrap="square" rtlCol="0">
            <a:spAutoFit/>
          </a:bodyPr>
          <a:lstStyle/>
          <a:p>
            <a:r>
              <a:rPr lang="en-US" dirty="0">
                <a:solidFill>
                  <a:srgbClr val="FF0000"/>
                </a:solidFill>
              </a:rPr>
              <a:t>The multiplication rules and conditional probability</a:t>
            </a:r>
          </a:p>
        </p:txBody>
      </p:sp>
      <p:sp>
        <p:nvSpPr>
          <p:cNvPr id="14" name="TextBox 13"/>
          <p:cNvSpPr txBox="1"/>
          <p:nvPr/>
        </p:nvSpPr>
        <p:spPr>
          <a:xfrm>
            <a:off x="1295400" y="1219200"/>
            <a:ext cx="7543800" cy="2308324"/>
          </a:xfrm>
          <a:prstGeom prst="rect">
            <a:avLst/>
          </a:prstGeom>
          <a:solidFill>
            <a:schemeClr val="accent3">
              <a:lumMod val="40000"/>
              <a:lumOff val="60000"/>
            </a:schemeClr>
          </a:solidFill>
        </p:spPr>
        <p:txBody>
          <a:bodyPr wrap="square" rtlCol="0">
            <a:spAutoFit/>
          </a:bodyPr>
          <a:lstStyle/>
          <a:p>
            <a:r>
              <a:rPr lang="en-US" dirty="0">
                <a:solidFill>
                  <a:srgbClr val="FF0000"/>
                </a:solidFill>
              </a:rPr>
              <a:t>Conditional probability</a:t>
            </a:r>
            <a:endParaRPr lang="en-US" dirty="0"/>
          </a:p>
          <a:p>
            <a:r>
              <a:rPr lang="en-US" dirty="0"/>
              <a:t>The probability that the second events B occurs given that the first event A has occurred can be found by dividing the probability that both events occurred by the probability that the first events has occurred. The formula is</a:t>
            </a:r>
          </a:p>
          <a:p>
            <a:endParaRPr lang="en-US" dirty="0"/>
          </a:p>
          <a:p>
            <a:endParaRPr lang="en-US" dirty="0"/>
          </a:p>
          <a:p>
            <a:endParaRPr lang="en-US" dirty="0"/>
          </a:p>
          <a:p>
            <a:endParaRPr lang="en-US" dirty="0"/>
          </a:p>
        </p:txBody>
      </p:sp>
      <p:sp>
        <p:nvSpPr>
          <p:cNvPr id="9" name="TextBox 8"/>
          <p:cNvSpPr txBox="1"/>
          <p:nvPr/>
        </p:nvSpPr>
        <p:spPr>
          <a:xfrm>
            <a:off x="1219200" y="3505200"/>
            <a:ext cx="7543800" cy="2585323"/>
          </a:xfrm>
          <a:prstGeom prst="rect">
            <a:avLst/>
          </a:prstGeom>
          <a:noFill/>
        </p:spPr>
        <p:txBody>
          <a:bodyPr wrap="square" rtlCol="0">
            <a:spAutoFit/>
          </a:bodyPr>
          <a:lstStyle/>
          <a:p>
            <a:r>
              <a:rPr lang="en-US" dirty="0">
                <a:solidFill>
                  <a:srgbClr val="FF0000"/>
                </a:solidFill>
              </a:rPr>
              <a:t>Example 7: </a:t>
            </a:r>
            <a:endParaRPr lang="en-US" dirty="0"/>
          </a:p>
          <a:p>
            <a:r>
              <a:rPr lang="en-US" dirty="0"/>
              <a:t>A box contains black ball and white ball. A person selects two balls without replacement. If the probability of selecting a black ball and a white ball is (15/56), and the probability of selecting a black chip on the first draw is 3/8, find the probability of selecting the white ball on the second </a:t>
            </a:r>
          </a:p>
          <a:p>
            <a:endParaRPr lang="en-US" dirty="0"/>
          </a:p>
          <a:p>
            <a:r>
              <a:rPr lang="en-US" dirty="0">
                <a:solidFill>
                  <a:srgbClr val="FF0000"/>
                </a:solidFill>
              </a:rPr>
              <a:t>Solution:</a:t>
            </a:r>
            <a:r>
              <a:rPr lang="en-US" dirty="0"/>
              <a:t> </a:t>
            </a:r>
          </a:p>
          <a:p>
            <a:r>
              <a:rPr lang="en-US" dirty="0"/>
              <a:t>Let B= selecting a black ball  	W =selecting a white ball</a:t>
            </a:r>
          </a:p>
          <a:p>
            <a:r>
              <a:rPr lang="en-US" dirty="0"/>
              <a:t>Then </a:t>
            </a:r>
          </a:p>
        </p:txBody>
      </p:sp>
      <p:graphicFrame>
        <p:nvGraphicFramePr>
          <p:cNvPr id="10" name="Object 9"/>
          <p:cNvGraphicFramePr>
            <a:graphicFrameLocks noChangeAspect="1"/>
          </p:cNvGraphicFramePr>
          <p:nvPr>
            <p:extLst>
              <p:ext uri="{D42A27DB-BD31-4B8C-83A1-F6EECF244321}">
                <p14:modId xmlns:p14="http://schemas.microsoft.com/office/powerpoint/2010/main" val="3666032853"/>
              </p:ext>
            </p:extLst>
          </p:nvPr>
        </p:nvGraphicFramePr>
        <p:xfrm>
          <a:off x="4200525" y="2590800"/>
          <a:ext cx="2139950" cy="685800"/>
        </p:xfrm>
        <a:graphic>
          <a:graphicData uri="http://schemas.openxmlformats.org/presentationml/2006/ole">
            <mc:AlternateContent xmlns:mc="http://schemas.openxmlformats.org/markup-compatibility/2006">
              <mc:Choice xmlns:v="urn:schemas-microsoft-com:vml" Requires="v">
                <p:oleObj spid="_x0000_s46092" name="Equation" r:id="rId3" imgW="1307880" imgH="419040" progId="Equation.DSMT4">
                  <p:embed/>
                </p:oleObj>
              </mc:Choice>
              <mc:Fallback>
                <p:oleObj name="Equation" r:id="rId3" imgW="1307880" imgH="419040" progId="Equation.DSMT4">
                  <p:embed/>
                  <p:pic>
                    <p:nvPicPr>
                      <p:cNvPr id="0" name="Picture 2"/>
                      <p:cNvPicPr>
                        <a:picLocks noChangeAspect="1" noChangeArrowheads="1"/>
                      </p:cNvPicPr>
                      <p:nvPr/>
                    </p:nvPicPr>
                    <p:blipFill>
                      <a:blip r:embed="rId4"/>
                      <a:srcRect/>
                      <a:stretch>
                        <a:fillRect/>
                      </a:stretch>
                    </p:blipFill>
                    <p:spPr bwMode="auto">
                      <a:xfrm>
                        <a:off x="4200525" y="2590800"/>
                        <a:ext cx="21399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22313354"/>
              </p:ext>
            </p:extLst>
          </p:nvPr>
        </p:nvGraphicFramePr>
        <p:xfrm>
          <a:off x="2881313" y="5942013"/>
          <a:ext cx="3394075" cy="841375"/>
        </p:xfrm>
        <a:graphic>
          <a:graphicData uri="http://schemas.openxmlformats.org/presentationml/2006/ole">
            <mc:AlternateContent xmlns:mc="http://schemas.openxmlformats.org/markup-compatibility/2006">
              <mc:Choice xmlns:v="urn:schemas-microsoft-com:vml" Requires="v">
                <p:oleObj spid="_x0000_s46093" name="Equation" r:id="rId5" imgW="2184120" imgH="647640" progId="Equation.DSMT4">
                  <p:embed/>
                </p:oleObj>
              </mc:Choice>
              <mc:Fallback>
                <p:oleObj name="Equation" r:id="rId5" imgW="2184120" imgH="647640" progId="Equation.DSMT4">
                  <p:embed/>
                  <p:pic>
                    <p:nvPicPr>
                      <p:cNvPr id="0" name="Object 2"/>
                      <p:cNvPicPr>
                        <a:picLocks noChangeAspect="1" noChangeArrowheads="1"/>
                      </p:cNvPicPr>
                      <p:nvPr/>
                    </p:nvPicPr>
                    <p:blipFill>
                      <a:blip r:embed="rId6"/>
                      <a:srcRect/>
                      <a:stretch>
                        <a:fillRect/>
                      </a:stretch>
                    </p:blipFill>
                    <p:spPr bwMode="auto">
                      <a:xfrm>
                        <a:off x="2881313" y="5942013"/>
                        <a:ext cx="33940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838200"/>
            <a:ext cx="7467600" cy="1477328"/>
          </a:xfrm>
          <a:prstGeom prst="rect">
            <a:avLst/>
          </a:prstGeom>
          <a:noFill/>
        </p:spPr>
        <p:txBody>
          <a:bodyPr wrap="square" rtlCol="0">
            <a:spAutoFit/>
          </a:bodyPr>
          <a:lstStyle/>
          <a:p>
            <a:r>
              <a:rPr lang="en-US" dirty="0">
                <a:latin typeface="Times New Roman" pitchFamily="18" charset="0"/>
                <a:cs typeface="Times New Roman" pitchFamily="18" charset="0"/>
              </a:rPr>
              <a:t>Factorial notation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factorial notation uses the exclamation point. </a:t>
            </a:r>
          </a:p>
          <a:p>
            <a:r>
              <a:rPr lang="en-US" dirty="0">
                <a:latin typeface="Times New Roman" pitchFamily="18" charset="0"/>
                <a:cs typeface="Times New Roman" pitchFamily="18" charset="0"/>
              </a:rPr>
              <a:t>5! = 5.4.3.2.1</a:t>
            </a:r>
          </a:p>
          <a:p>
            <a:r>
              <a:rPr lang="en-US" dirty="0">
                <a:latin typeface="Times New Roman" pitchFamily="18" charset="0"/>
                <a:cs typeface="Times New Roman" pitchFamily="18" charset="0"/>
              </a:rPr>
              <a:t>9! = 9.8.7.6.5.4.3.2.1</a:t>
            </a:r>
          </a:p>
        </p:txBody>
      </p:sp>
      <p:sp>
        <p:nvSpPr>
          <p:cNvPr id="15" name="Rectangle 14"/>
          <p:cNvSpPr/>
          <p:nvPr/>
        </p:nvSpPr>
        <p:spPr>
          <a:xfrm>
            <a:off x="1371600" y="2362200"/>
            <a:ext cx="7467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itchFamily="18" charset="0"/>
                <a:cs typeface="Times New Roman" pitchFamily="18" charset="0"/>
              </a:rPr>
              <a:t>Factorial formulas</a:t>
            </a:r>
          </a:p>
          <a:p>
            <a:r>
              <a:rPr lang="en-US" dirty="0">
                <a:latin typeface="Times New Roman" pitchFamily="18" charset="0"/>
                <a:cs typeface="Times New Roman" pitchFamily="18" charset="0"/>
              </a:rPr>
              <a:t>For any counting n </a:t>
            </a:r>
          </a:p>
          <a:p>
            <a:r>
              <a:rPr lang="en-US" dirty="0">
                <a:latin typeface="Times New Roman" pitchFamily="18" charset="0"/>
                <a:cs typeface="Times New Roman" pitchFamily="18" charset="0"/>
              </a:rPr>
              <a:t>n! = n(n-1) (n-2) …1</a:t>
            </a:r>
          </a:p>
          <a:p>
            <a:r>
              <a:rPr lang="en-US" dirty="0">
                <a:latin typeface="Times New Roman" pitchFamily="18" charset="0"/>
                <a:cs typeface="Times New Roman" pitchFamily="18" charset="0"/>
              </a:rPr>
              <a:t>0!=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838200"/>
            <a:ext cx="7467600" cy="4524315"/>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Example 8</a:t>
            </a:r>
            <a:r>
              <a:rPr lang="en-US" dirty="0">
                <a:latin typeface="Times New Roman" pitchFamily="18" charset="0"/>
                <a:cs typeface="Times New Roman" pitchFamily="18" charset="0"/>
              </a:rPr>
              <a:t>: suppose a business owner has a choice of five locations in which to establish her business. She decides to rank each location according to certain criteria, such as price of the store and parking facilities. How many different ways she rank the five locations?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Solution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There are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5! = 5.4.3.2.1 = 120 different possible rankings. The reason is that she has 5 choices for the first location, 4 choices for the second locations, 3 choices for the third location, etc.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71600" y="914400"/>
            <a:ext cx="746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itchFamily="18" charset="0"/>
                <a:cs typeface="Times New Roman" pitchFamily="18" charset="0"/>
              </a:rPr>
              <a:t>Permutation rule</a:t>
            </a:r>
          </a:p>
          <a:p>
            <a:r>
              <a:rPr lang="en-US" dirty="0">
                <a:latin typeface="Times New Roman" pitchFamily="18" charset="0"/>
                <a:cs typeface="Times New Roman" pitchFamily="18" charset="0"/>
              </a:rPr>
              <a:t>The arrangement of n objects in a specific order using r objects at a time is called a permutation of n objects taking r objects at a time. It is written as </a:t>
            </a:r>
            <a:r>
              <a:rPr lang="en-US" baseline="-25000" dirty="0" err="1">
                <a:latin typeface="Times New Roman" pitchFamily="18" charset="0"/>
                <a:cs typeface="Times New Roman" pitchFamily="18" charset="0"/>
              </a:rPr>
              <a:t>n</a:t>
            </a:r>
            <a:r>
              <a:rPr lang="en-US" dirty="0" err="1">
                <a:latin typeface="Times New Roman" pitchFamily="18" charset="0"/>
                <a:cs typeface="Times New Roman" pitchFamily="18" charset="0"/>
              </a:rPr>
              <a:t>P</a:t>
            </a:r>
            <a:r>
              <a:rPr lang="en-US" baseline="-25000" dirty="0" err="1">
                <a:latin typeface="Times New Roman" pitchFamily="18" charset="0"/>
                <a:cs typeface="Times New Roman" pitchFamily="18" charset="0"/>
              </a:rPr>
              <a:t>r</a:t>
            </a:r>
            <a:r>
              <a:rPr lang="en-US" dirty="0">
                <a:latin typeface="Times New Roman" pitchFamily="18" charset="0"/>
                <a:cs typeface="Times New Roman" pitchFamily="18" charset="0"/>
              </a:rPr>
              <a:t> and the formula is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253490169"/>
              </p:ext>
            </p:extLst>
          </p:nvPr>
        </p:nvGraphicFramePr>
        <p:xfrm>
          <a:off x="4049713" y="2384425"/>
          <a:ext cx="1425575" cy="690563"/>
        </p:xfrm>
        <a:graphic>
          <a:graphicData uri="http://schemas.openxmlformats.org/presentationml/2006/ole">
            <mc:AlternateContent xmlns:mc="http://schemas.openxmlformats.org/markup-compatibility/2006">
              <mc:Choice xmlns:v="urn:schemas-microsoft-com:vml" Requires="v">
                <p:oleObj spid="_x0000_s49164" name="Equation" r:id="rId3" imgW="812520" imgH="393480" progId="Equation.DSMT4">
                  <p:embed/>
                </p:oleObj>
              </mc:Choice>
              <mc:Fallback>
                <p:oleObj name="Equation" r:id="rId3" imgW="812520" imgH="393480" progId="Equation.DSMT4">
                  <p:embed/>
                  <p:pic>
                    <p:nvPicPr>
                      <p:cNvPr id="0" name="Picture 2"/>
                      <p:cNvPicPr>
                        <a:picLocks noChangeAspect="1" noChangeArrowheads="1"/>
                      </p:cNvPicPr>
                      <p:nvPr/>
                    </p:nvPicPr>
                    <p:blipFill>
                      <a:blip r:embed="rId4"/>
                      <a:srcRect/>
                      <a:stretch>
                        <a:fillRect/>
                      </a:stretch>
                    </p:blipFill>
                    <p:spPr bwMode="auto">
                      <a:xfrm>
                        <a:off x="4049713" y="2384425"/>
                        <a:ext cx="1425575"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371600" y="3352800"/>
            <a:ext cx="7467600" cy="3139321"/>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Example 9</a:t>
            </a:r>
            <a:r>
              <a:rPr lang="en-US" dirty="0">
                <a:latin typeface="Times New Roman" pitchFamily="18" charset="0"/>
                <a:cs typeface="Times New Roman" pitchFamily="18" charset="0"/>
              </a:rPr>
              <a:t>:  A television news director wishes to use three news stories on an evening show. One story will be the lead story, one will be the second story, and the last will be a closing story. If the director has a total of eight stories to choose from, how many possible ways can the program be set up? </a:t>
            </a:r>
          </a:p>
          <a:p>
            <a:endParaRPr lang="en-US" dirty="0">
              <a:latin typeface="Times New Roman" pitchFamily="18" charset="0"/>
              <a:cs typeface="Times New Roman" pitchFamily="18" charset="0"/>
            </a:endParaRPr>
          </a:p>
          <a:p>
            <a:r>
              <a:rPr lang="en-US" dirty="0">
                <a:solidFill>
                  <a:srgbClr val="FF0000"/>
                </a:solidFill>
                <a:latin typeface="Times New Roman" pitchFamily="18" charset="0"/>
                <a:cs typeface="Times New Roman" pitchFamily="18" charset="0"/>
              </a:rPr>
              <a:t>Solution</a:t>
            </a:r>
          </a:p>
          <a:p>
            <a:r>
              <a:rPr lang="en-US" dirty="0">
                <a:latin typeface="Times New Roman" pitchFamily="18" charset="0"/>
                <a:cs typeface="Times New Roman" pitchFamily="18" charset="0"/>
              </a:rPr>
              <a:t>Since order is important, the solution is</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551437196"/>
              </p:ext>
            </p:extLst>
          </p:nvPr>
        </p:nvGraphicFramePr>
        <p:xfrm>
          <a:off x="1939925" y="5584825"/>
          <a:ext cx="2292350" cy="690563"/>
        </p:xfrm>
        <a:graphic>
          <a:graphicData uri="http://schemas.openxmlformats.org/presentationml/2006/ole">
            <mc:AlternateContent xmlns:mc="http://schemas.openxmlformats.org/markup-compatibility/2006">
              <mc:Choice xmlns:v="urn:schemas-microsoft-com:vml" Requires="v">
                <p:oleObj spid="_x0000_s49165" name="Equation" r:id="rId5" imgW="1307880" imgH="393480" progId="Equation.DSMT4">
                  <p:embed/>
                </p:oleObj>
              </mc:Choice>
              <mc:Fallback>
                <p:oleObj name="Equation" r:id="rId5" imgW="1307880" imgH="393480" progId="Equation.DSMT4">
                  <p:embed/>
                  <p:pic>
                    <p:nvPicPr>
                      <p:cNvPr id="0" name="Object 2"/>
                      <p:cNvPicPr>
                        <a:picLocks noChangeAspect="1" noChangeArrowheads="1"/>
                      </p:cNvPicPr>
                      <p:nvPr/>
                    </p:nvPicPr>
                    <p:blipFill>
                      <a:blip r:embed="rId6"/>
                      <a:srcRect/>
                      <a:stretch>
                        <a:fillRect/>
                      </a:stretch>
                    </p:blipFill>
                    <p:spPr bwMode="auto">
                      <a:xfrm>
                        <a:off x="1939925" y="5584825"/>
                        <a:ext cx="229235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914400"/>
            <a:ext cx="7467600" cy="2585323"/>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Example 10</a:t>
            </a:r>
            <a:r>
              <a:rPr lang="en-US" dirty="0">
                <a:latin typeface="Times New Roman" pitchFamily="18" charset="0"/>
                <a:cs typeface="Times New Roman" pitchFamily="18" charset="0"/>
              </a:rPr>
              <a:t>:  How many different ways can a chairperson and an assistant chairperson be selected for a research project if there are seven scientist available? </a:t>
            </a:r>
          </a:p>
          <a:p>
            <a:endParaRPr lang="en-US" dirty="0">
              <a:latin typeface="Times New Roman" pitchFamily="18" charset="0"/>
              <a:cs typeface="Times New Roman" pitchFamily="18" charset="0"/>
            </a:endParaRPr>
          </a:p>
          <a:p>
            <a:r>
              <a:rPr lang="en-US" dirty="0">
                <a:solidFill>
                  <a:srgbClr val="FF0000"/>
                </a:solidFill>
                <a:latin typeface="Times New Roman" pitchFamily="18" charset="0"/>
                <a:cs typeface="Times New Roman" pitchFamily="18" charset="0"/>
              </a:rPr>
              <a:t>Solution</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475380369"/>
              </p:ext>
            </p:extLst>
          </p:nvPr>
        </p:nvGraphicFramePr>
        <p:xfrm>
          <a:off x="3657600" y="2514600"/>
          <a:ext cx="2271713" cy="690563"/>
        </p:xfrm>
        <a:graphic>
          <a:graphicData uri="http://schemas.openxmlformats.org/presentationml/2006/ole">
            <mc:AlternateContent xmlns:mc="http://schemas.openxmlformats.org/markup-compatibility/2006">
              <mc:Choice xmlns:v="urn:schemas-microsoft-com:vml" Requires="v">
                <p:oleObj spid="_x0000_s50184" name="Equation" r:id="rId3" imgW="1295280" imgH="393480" progId="Equation.DSMT4">
                  <p:embed/>
                </p:oleObj>
              </mc:Choice>
              <mc:Fallback>
                <p:oleObj name="Equation" r:id="rId3" imgW="1295280" imgH="393480" progId="Equation.DSMT4">
                  <p:embed/>
                  <p:pic>
                    <p:nvPicPr>
                      <p:cNvPr id="0" name="Object 2"/>
                      <p:cNvPicPr>
                        <a:picLocks noChangeAspect="1" noChangeArrowheads="1"/>
                      </p:cNvPicPr>
                      <p:nvPr/>
                    </p:nvPicPr>
                    <p:blipFill>
                      <a:blip r:embed="rId4"/>
                      <a:srcRect/>
                      <a:stretch>
                        <a:fillRect/>
                      </a:stretch>
                    </p:blipFill>
                    <p:spPr bwMode="auto">
                      <a:xfrm>
                        <a:off x="3657600" y="2514600"/>
                        <a:ext cx="2271713" cy="690563"/>
                      </a:xfrm>
                      <a:prstGeom prst="rect">
                        <a:avLst/>
                      </a:prstGeom>
                      <a:solidFill>
                        <a:schemeClr val="accent2"/>
                      </a:solidFill>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1066800"/>
            <a:ext cx="7543800" cy="4524315"/>
          </a:xfrm>
          <a:prstGeom prst="rect">
            <a:avLst/>
          </a:prstGeom>
          <a:noFill/>
        </p:spPr>
        <p:txBody>
          <a:bodyPr wrap="square" rtlCol="0">
            <a:spAutoFit/>
          </a:bodyPr>
          <a:lstStyle/>
          <a:p>
            <a:pPr marL="463550" indent="-463550">
              <a:buFont typeface="Arial" pitchFamily="34" charset="0"/>
              <a:buChar char="•"/>
            </a:pPr>
            <a:r>
              <a:rPr lang="en-US" sz="2400" dirty="0"/>
              <a:t>In any experiment, the set of all possible outcomes is called the sample space. </a:t>
            </a:r>
          </a:p>
          <a:p>
            <a:pPr marL="463550" indent="-463550">
              <a:buFont typeface="Arial" pitchFamily="34" charset="0"/>
              <a:buChar char="•"/>
            </a:pPr>
            <a:endParaRPr lang="en-US" sz="2400" dirty="0"/>
          </a:p>
          <a:p>
            <a:pPr marL="463550" indent="-463550">
              <a:buFont typeface="Arial" pitchFamily="34" charset="0"/>
              <a:buChar char="•"/>
            </a:pPr>
            <a:r>
              <a:rPr lang="en-US" sz="2400" dirty="0"/>
              <a:t>A </a:t>
            </a:r>
            <a:r>
              <a:rPr lang="en-US" sz="2400" b="1" dirty="0">
                <a:solidFill>
                  <a:srgbClr val="FF0000"/>
                </a:solidFill>
              </a:rPr>
              <a:t>sample space </a:t>
            </a:r>
            <a:r>
              <a:rPr lang="en-US" sz="2400" dirty="0"/>
              <a:t>is the set of all possible outcomes of a probability experiment. </a:t>
            </a:r>
          </a:p>
          <a:p>
            <a:pPr marL="463550" indent="-463550">
              <a:buFont typeface="Arial" pitchFamily="34" charset="0"/>
              <a:buChar char="•"/>
            </a:pPr>
            <a:endParaRPr lang="en-US" sz="2400" dirty="0"/>
          </a:p>
          <a:p>
            <a:pPr marL="463550" indent="-463550">
              <a:buFont typeface="Arial" pitchFamily="34" charset="0"/>
              <a:buChar char="•"/>
            </a:pPr>
            <a:r>
              <a:rPr lang="en-US" sz="2400" dirty="0"/>
              <a:t>Some sample spaces for various outcomes of a probability experiment</a:t>
            </a:r>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a:p>
            <a:pPr marL="463550" indent="-463550">
              <a:buFont typeface="Arial" pitchFamily="34" charset="0"/>
              <a:buChar char="•"/>
            </a:pPr>
            <a:endParaRPr lang="en-US" sz="2400" dirty="0"/>
          </a:p>
        </p:txBody>
      </p:sp>
      <p:graphicFrame>
        <p:nvGraphicFramePr>
          <p:cNvPr id="6" name="Table 5"/>
          <p:cNvGraphicFramePr>
            <a:graphicFrameLocks noGrp="1"/>
          </p:cNvGraphicFramePr>
          <p:nvPr/>
        </p:nvGraphicFramePr>
        <p:xfrm>
          <a:off x="2057400" y="4267200"/>
          <a:ext cx="6096000" cy="1854200"/>
        </p:xfrm>
        <a:graphic>
          <a:graphicData uri="http://schemas.openxmlformats.org/drawingml/2006/table">
            <a:tbl>
              <a:tblPr firstRow="1" bandRow="1">
                <a:tableStyleId>{8799B23B-EC83-4686-B30A-512413B5E67A}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Experiment</a:t>
                      </a:r>
                    </a:p>
                  </a:txBody>
                  <a:tcPr/>
                </a:tc>
                <a:tc>
                  <a:txBody>
                    <a:bodyPr/>
                    <a:lstStyle/>
                    <a:p>
                      <a:pPr algn="ctr"/>
                      <a:r>
                        <a:rPr lang="en-US" dirty="0"/>
                        <a:t>Sample space</a:t>
                      </a:r>
                    </a:p>
                  </a:txBody>
                  <a:tcPr/>
                </a:tc>
                <a:extLst>
                  <a:ext uri="{0D108BD9-81ED-4DB2-BD59-A6C34878D82A}">
                    <a16:rowId xmlns:a16="http://schemas.microsoft.com/office/drawing/2014/main" val="10000"/>
                  </a:ext>
                </a:extLst>
              </a:tr>
              <a:tr h="370840">
                <a:tc>
                  <a:txBody>
                    <a:bodyPr/>
                    <a:lstStyle/>
                    <a:p>
                      <a:pPr algn="ctr"/>
                      <a:r>
                        <a:rPr lang="en-US" dirty="0"/>
                        <a:t>Toss</a:t>
                      </a:r>
                      <a:r>
                        <a:rPr lang="en-US" baseline="0" dirty="0"/>
                        <a:t> one coin</a:t>
                      </a:r>
                      <a:endParaRPr lang="en-US" dirty="0"/>
                    </a:p>
                  </a:txBody>
                  <a:tcPr/>
                </a:tc>
                <a:tc>
                  <a:txBody>
                    <a:bodyPr/>
                    <a:lstStyle/>
                    <a:p>
                      <a:pPr algn="ctr"/>
                      <a:r>
                        <a:rPr lang="en-US" dirty="0"/>
                        <a:t>Head, Tail</a:t>
                      </a:r>
                    </a:p>
                  </a:txBody>
                  <a:tcPr/>
                </a:tc>
                <a:extLst>
                  <a:ext uri="{0D108BD9-81ED-4DB2-BD59-A6C34878D82A}">
                    <a16:rowId xmlns:a16="http://schemas.microsoft.com/office/drawing/2014/main" val="10001"/>
                  </a:ext>
                </a:extLst>
              </a:tr>
              <a:tr h="370840">
                <a:tc>
                  <a:txBody>
                    <a:bodyPr/>
                    <a:lstStyle/>
                    <a:p>
                      <a:pPr algn="ctr"/>
                      <a:r>
                        <a:rPr lang="en-US" dirty="0"/>
                        <a:t>Roll</a:t>
                      </a:r>
                      <a:r>
                        <a:rPr lang="en-US" baseline="0" dirty="0"/>
                        <a:t> a dice</a:t>
                      </a:r>
                      <a:endParaRPr lang="en-US" dirty="0"/>
                    </a:p>
                  </a:txBody>
                  <a:tcPr/>
                </a:tc>
                <a:tc>
                  <a:txBody>
                    <a:bodyPr/>
                    <a:lstStyle/>
                    <a:p>
                      <a:pPr algn="ctr"/>
                      <a:r>
                        <a:rPr lang="en-US" dirty="0"/>
                        <a:t>1,  2, 3, 4, 5, 6</a:t>
                      </a:r>
                    </a:p>
                  </a:txBody>
                  <a:tcPr/>
                </a:tc>
                <a:extLst>
                  <a:ext uri="{0D108BD9-81ED-4DB2-BD59-A6C34878D82A}">
                    <a16:rowId xmlns:a16="http://schemas.microsoft.com/office/drawing/2014/main" val="10002"/>
                  </a:ext>
                </a:extLst>
              </a:tr>
              <a:tr h="370840">
                <a:tc>
                  <a:txBody>
                    <a:bodyPr/>
                    <a:lstStyle/>
                    <a:p>
                      <a:pPr algn="ctr"/>
                      <a:r>
                        <a:rPr lang="en-US" dirty="0"/>
                        <a:t>Answer</a:t>
                      </a:r>
                      <a:r>
                        <a:rPr lang="en-US" baseline="0" dirty="0"/>
                        <a:t> a true/false question</a:t>
                      </a:r>
                      <a:endParaRPr lang="en-US" dirty="0"/>
                    </a:p>
                  </a:txBody>
                  <a:tcPr/>
                </a:tc>
                <a:tc>
                  <a:txBody>
                    <a:bodyPr/>
                    <a:lstStyle/>
                    <a:p>
                      <a:pPr algn="ctr"/>
                      <a:r>
                        <a:rPr lang="en-US" dirty="0"/>
                        <a:t>True, false</a:t>
                      </a:r>
                    </a:p>
                  </a:txBody>
                  <a:tcPr/>
                </a:tc>
                <a:extLst>
                  <a:ext uri="{0D108BD9-81ED-4DB2-BD59-A6C34878D82A}">
                    <a16:rowId xmlns:a16="http://schemas.microsoft.com/office/drawing/2014/main" val="10003"/>
                  </a:ext>
                </a:extLst>
              </a:tr>
              <a:tr h="370840">
                <a:tc>
                  <a:txBody>
                    <a:bodyPr/>
                    <a:lstStyle/>
                    <a:p>
                      <a:pPr algn="ctr"/>
                      <a:r>
                        <a:rPr lang="en-US" dirty="0"/>
                        <a:t>Toss two coins</a:t>
                      </a:r>
                    </a:p>
                  </a:txBody>
                  <a:tcPr/>
                </a:tc>
                <a:tc>
                  <a:txBody>
                    <a:bodyPr/>
                    <a:lstStyle/>
                    <a:p>
                      <a:pPr algn="ctr"/>
                      <a:r>
                        <a:rPr lang="en-US" dirty="0"/>
                        <a:t>HH, TT, HT, TH</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914400"/>
            <a:ext cx="7467600" cy="2031325"/>
          </a:xfrm>
          <a:prstGeom prst="rect">
            <a:avLst/>
          </a:prstGeom>
          <a:noFill/>
        </p:spPr>
        <p:txBody>
          <a:bodyPr wrap="square" rtlCol="0">
            <a:spAutoFit/>
          </a:bodyPr>
          <a:lstStyle/>
          <a:p>
            <a:r>
              <a:rPr lang="en-US" dirty="0">
                <a:latin typeface="Times New Roman" pitchFamily="18" charset="0"/>
                <a:cs typeface="Times New Roman" pitchFamily="18" charset="0"/>
              </a:rPr>
              <a:t>Suppose a dress designer wishes to select two colors of material to design a new dress, and she has on hand four colors. How many different possibilities can there be in this situation?</a:t>
            </a:r>
          </a:p>
          <a:p>
            <a:r>
              <a:rPr lang="en-US" dirty="0">
                <a:latin typeface="Times New Roman" pitchFamily="18" charset="0"/>
                <a:cs typeface="Times New Roman" pitchFamily="18" charset="0"/>
              </a:rPr>
              <a:t>This type of problem differs from previous ones in that the order of selection is not important. That is, if the designer selects yellow and red, this selection is the same as the selection red and yellow. This type of selection is called a combination. </a:t>
            </a:r>
          </a:p>
        </p:txBody>
      </p:sp>
      <p:sp>
        <p:nvSpPr>
          <p:cNvPr id="6" name="TextBox 5"/>
          <p:cNvSpPr txBox="1"/>
          <p:nvPr/>
        </p:nvSpPr>
        <p:spPr>
          <a:xfrm>
            <a:off x="1371600" y="3048000"/>
            <a:ext cx="7467600" cy="369332"/>
          </a:xfrm>
          <a:prstGeom prst="rect">
            <a:avLst/>
          </a:prstGeom>
          <a:solidFill>
            <a:schemeClr val="accent1">
              <a:lumMod val="60000"/>
              <a:lumOff val="40000"/>
            </a:schemeClr>
          </a:solidFill>
        </p:spPr>
        <p:txBody>
          <a:bodyPr wrap="square" rtlCol="0">
            <a:spAutoFit/>
          </a:bodyPr>
          <a:lstStyle/>
          <a:p>
            <a:r>
              <a:rPr lang="en-US" dirty="0">
                <a:latin typeface="Times New Roman" pitchFamily="18" charset="0"/>
                <a:cs typeface="Times New Roman" pitchFamily="18" charset="0"/>
              </a:rPr>
              <a:t>A selection of distinct objects without regard to order is called a combination.</a:t>
            </a:r>
          </a:p>
        </p:txBody>
      </p:sp>
      <p:sp>
        <p:nvSpPr>
          <p:cNvPr id="8" name="TextBox 7"/>
          <p:cNvSpPr txBox="1"/>
          <p:nvPr/>
        </p:nvSpPr>
        <p:spPr>
          <a:xfrm>
            <a:off x="1371600" y="3505200"/>
            <a:ext cx="7467600" cy="923330"/>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Example: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Given the letters A, B, C, and D, list the permutations and combinations for selecting two letters</a:t>
            </a:r>
          </a:p>
        </p:txBody>
      </p:sp>
      <p:graphicFrame>
        <p:nvGraphicFramePr>
          <p:cNvPr id="11" name="Table 10"/>
          <p:cNvGraphicFramePr>
            <a:graphicFrameLocks noGrp="1"/>
          </p:cNvGraphicFramePr>
          <p:nvPr/>
        </p:nvGraphicFramePr>
        <p:xfrm>
          <a:off x="1981200" y="4572000"/>
          <a:ext cx="6096000" cy="1483360"/>
        </p:xfrm>
        <a:graphic>
          <a:graphicData uri="http://schemas.openxmlformats.org/drawingml/2006/table">
            <a:tbl>
              <a:tblPr firstRow="1" bandRow="1">
                <a:tableStyleId>{ED083AE6-46FA-4A59-8FB0-9F97EB10719F}</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gridSpan="4">
                  <a:txBody>
                    <a:bodyPr/>
                    <a:lstStyle/>
                    <a:p>
                      <a:pPr algn="ctr"/>
                      <a:r>
                        <a:rPr lang="en-US" sz="1600" dirty="0">
                          <a:latin typeface="Times New Roman" pitchFamily="18" charset="0"/>
                          <a:cs typeface="Times New Roman" pitchFamily="18" charset="0"/>
                        </a:rPr>
                        <a:t>permutations</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tc hMerge="1">
                  <a:txBody>
                    <a:bodyPr/>
                    <a:lstStyle/>
                    <a:p>
                      <a:pPr algn="ctr"/>
                      <a:endParaRPr lang="en-US" sz="1600" dirty="0">
                        <a:latin typeface="Times New Roman" pitchFamily="18" charset="0"/>
                        <a:cs typeface="Times New Roman" pitchFamily="18" charset="0"/>
                      </a:endParaRPr>
                    </a:p>
                  </a:txBody>
                  <a:tcPr/>
                </a:tc>
                <a:tc gridSpan="2">
                  <a:txBody>
                    <a:bodyPr/>
                    <a:lstStyle/>
                    <a:p>
                      <a:pPr algn="ctr"/>
                      <a:r>
                        <a:rPr lang="en-US" sz="1600" dirty="0">
                          <a:latin typeface="Times New Roman" pitchFamily="18" charset="0"/>
                          <a:cs typeface="Times New Roman" pitchFamily="18" charset="0"/>
                        </a:rPr>
                        <a:t>combinations</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hMerge="1">
                  <a:txBody>
                    <a:bodyPr/>
                    <a:lstStyle/>
                    <a:p>
                      <a:pPr algn="ct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1600" dirty="0">
                          <a:latin typeface="Times New Roman" pitchFamily="18" charset="0"/>
                          <a:cs typeface="Times New Roman" pitchFamily="18" charset="0"/>
                        </a:rPr>
                        <a:t>AB</a:t>
                      </a:r>
                    </a:p>
                  </a:txBody>
                  <a:tcPr>
                    <a:lnT w="28575" cap="flat" cmpd="sng" algn="ctr">
                      <a:solidFill>
                        <a:schemeClr val="tx1"/>
                      </a:solidFill>
                      <a:prstDash val="solid"/>
                      <a:round/>
                      <a:headEnd type="none" w="med" len="med"/>
                      <a:tailEnd type="none" w="med" len="med"/>
                    </a:lnT>
                  </a:tcPr>
                </a:tc>
                <a:tc>
                  <a:txBody>
                    <a:bodyPr/>
                    <a:lstStyle/>
                    <a:p>
                      <a:pPr algn="ctr"/>
                      <a:r>
                        <a:rPr lang="en-US" sz="1600" dirty="0">
                          <a:latin typeface="Times New Roman" pitchFamily="18" charset="0"/>
                          <a:cs typeface="Times New Roman" pitchFamily="18" charset="0"/>
                        </a:rPr>
                        <a:t>BA</a:t>
                      </a:r>
                    </a:p>
                  </a:txBody>
                  <a:tcPr>
                    <a:lnT w="28575" cap="flat" cmpd="sng" algn="ctr">
                      <a:solidFill>
                        <a:schemeClr val="tx1"/>
                      </a:solidFill>
                      <a:prstDash val="solid"/>
                      <a:round/>
                      <a:headEnd type="none" w="med" len="med"/>
                      <a:tailEnd type="none" w="med" len="med"/>
                    </a:lnT>
                  </a:tcPr>
                </a:tc>
                <a:tc>
                  <a:txBody>
                    <a:bodyPr/>
                    <a:lstStyle/>
                    <a:p>
                      <a:pPr algn="ctr"/>
                      <a:r>
                        <a:rPr lang="en-US" sz="1600" dirty="0">
                          <a:latin typeface="Times New Roman" pitchFamily="18" charset="0"/>
                          <a:cs typeface="Times New Roman" pitchFamily="18" charset="0"/>
                        </a:rPr>
                        <a:t>CA</a:t>
                      </a:r>
                    </a:p>
                  </a:txBody>
                  <a:tcPr>
                    <a:lnT w="28575" cap="flat" cmpd="sng" algn="ctr">
                      <a:solidFill>
                        <a:schemeClr val="tx1"/>
                      </a:solidFill>
                      <a:prstDash val="solid"/>
                      <a:round/>
                      <a:headEnd type="none" w="med" len="med"/>
                      <a:tailEnd type="none" w="med" len="med"/>
                    </a:lnT>
                  </a:tcPr>
                </a:tc>
                <a:tc>
                  <a:txBody>
                    <a:bodyPr/>
                    <a:lstStyle/>
                    <a:p>
                      <a:pPr algn="ctr"/>
                      <a:r>
                        <a:rPr lang="en-US" sz="1600" dirty="0">
                          <a:latin typeface="Times New Roman" pitchFamily="18" charset="0"/>
                          <a:cs typeface="Times New Roman" pitchFamily="18" charset="0"/>
                        </a:rPr>
                        <a:t>DA</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sz="1600" dirty="0">
                          <a:latin typeface="Times New Roman" pitchFamily="18" charset="0"/>
                          <a:cs typeface="Times New Roman" pitchFamily="18" charset="0"/>
                        </a:rPr>
                        <a:t>AB</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1600" dirty="0">
                          <a:latin typeface="Times New Roman" pitchFamily="18" charset="0"/>
                          <a:cs typeface="Times New Roman" pitchFamily="18" charset="0"/>
                        </a:rPr>
                        <a:t>BC</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sz="1600" dirty="0">
                          <a:latin typeface="Times New Roman" pitchFamily="18" charset="0"/>
                          <a:cs typeface="Times New Roman" pitchFamily="18" charset="0"/>
                        </a:rPr>
                        <a:t>AC</a:t>
                      </a:r>
                    </a:p>
                  </a:txBody>
                  <a:tcPr/>
                </a:tc>
                <a:tc>
                  <a:txBody>
                    <a:bodyPr/>
                    <a:lstStyle/>
                    <a:p>
                      <a:pPr algn="ctr"/>
                      <a:r>
                        <a:rPr lang="en-US" sz="1600" dirty="0">
                          <a:latin typeface="Times New Roman" pitchFamily="18" charset="0"/>
                          <a:cs typeface="Times New Roman" pitchFamily="18" charset="0"/>
                        </a:rPr>
                        <a:t>BC</a:t>
                      </a:r>
                    </a:p>
                  </a:txBody>
                  <a:tcPr/>
                </a:tc>
                <a:tc>
                  <a:txBody>
                    <a:bodyPr/>
                    <a:lstStyle/>
                    <a:p>
                      <a:pPr algn="ctr"/>
                      <a:r>
                        <a:rPr lang="en-US" sz="1600" dirty="0">
                          <a:latin typeface="Times New Roman" pitchFamily="18" charset="0"/>
                          <a:cs typeface="Times New Roman" pitchFamily="18" charset="0"/>
                        </a:rPr>
                        <a:t>CB</a:t>
                      </a:r>
                    </a:p>
                  </a:txBody>
                  <a:tcPr/>
                </a:tc>
                <a:tc>
                  <a:txBody>
                    <a:bodyPr/>
                    <a:lstStyle/>
                    <a:p>
                      <a:pPr algn="ctr"/>
                      <a:r>
                        <a:rPr lang="en-US" sz="1600" dirty="0">
                          <a:latin typeface="Times New Roman" pitchFamily="18" charset="0"/>
                          <a:cs typeface="Times New Roman" pitchFamily="18" charset="0"/>
                        </a:rPr>
                        <a:t>DB</a:t>
                      </a:r>
                    </a:p>
                  </a:txBody>
                  <a:tcPr>
                    <a:lnR w="28575" cap="flat" cmpd="sng" algn="ctr">
                      <a:solidFill>
                        <a:schemeClr val="tx1"/>
                      </a:solidFill>
                      <a:prstDash val="solid"/>
                      <a:round/>
                      <a:headEnd type="none" w="med" len="med"/>
                      <a:tailEnd type="none" w="med" len="med"/>
                    </a:lnR>
                  </a:tcPr>
                </a:tc>
                <a:tc>
                  <a:txBody>
                    <a:bodyPr/>
                    <a:lstStyle/>
                    <a:p>
                      <a:pPr algn="ctr"/>
                      <a:r>
                        <a:rPr lang="en-US" sz="1600" dirty="0">
                          <a:latin typeface="Times New Roman" pitchFamily="18" charset="0"/>
                          <a:cs typeface="Times New Roman" pitchFamily="18" charset="0"/>
                        </a:rPr>
                        <a:t>AC</a:t>
                      </a:r>
                    </a:p>
                  </a:txBody>
                  <a:tcPr>
                    <a:lnL w="28575" cap="flat" cmpd="sng" algn="ctr">
                      <a:solidFill>
                        <a:schemeClr val="tx1"/>
                      </a:solidFill>
                      <a:prstDash val="solid"/>
                      <a:round/>
                      <a:headEnd type="none" w="med" len="med"/>
                      <a:tailEnd type="none" w="med" len="med"/>
                    </a:lnL>
                  </a:tcPr>
                </a:tc>
                <a:tc>
                  <a:txBody>
                    <a:bodyPr/>
                    <a:lstStyle/>
                    <a:p>
                      <a:pPr algn="ctr"/>
                      <a:r>
                        <a:rPr lang="en-US" sz="1600" dirty="0">
                          <a:latin typeface="Times New Roman" pitchFamily="18" charset="0"/>
                          <a:cs typeface="Times New Roman" pitchFamily="18" charset="0"/>
                        </a:rPr>
                        <a:t>BD</a:t>
                      </a:r>
                    </a:p>
                  </a:txBody>
                  <a:tcPr/>
                </a:tc>
                <a:extLst>
                  <a:ext uri="{0D108BD9-81ED-4DB2-BD59-A6C34878D82A}">
                    <a16:rowId xmlns:a16="http://schemas.microsoft.com/office/drawing/2014/main" val="10002"/>
                  </a:ext>
                </a:extLst>
              </a:tr>
              <a:tr h="370840">
                <a:tc>
                  <a:txBody>
                    <a:bodyPr/>
                    <a:lstStyle/>
                    <a:p>
                      <a:pPr algn="ctr"/>
                      <a:r>
                        <a:rPr lang="en-US" sz="1600" dirty="0">
                          <a:latin typeface="Times New Roman" pitchFamily="18" charset="0"/>
                          <a:cs typeface="Times New Roman" pitchFamily="18" charset="0"/>
                        </a:rPr>
                        <a:t>AD</a:t>
                      </a:r>
                    </a:p>
                  </a:txBody>
                  <a:tcPr/>
                </a:tc>
                <a:tc>
                  <a:txBody>
                    <a:bodyPr/>
                    <a:lstStyle/>
                    <a:p>
                      <a:pPr algn="ctr"/>
                      <a:r>
                        <a:rPr lang="en-US" sz="1600" dirty="0">
                          <a:latin typeface="Times New Roman" pitchFamily="18" charset="0"/>
                          <a:cs typeface="Times New Roman" pitchFamily="18" charset="0"/>
                        </a:rPr>
                        <a:t>BD</a:t>
                      </a:r>
                    </a:p>
                  </a:txBody>
                  <a:tcPr/>
                </a:tc>
                <a:tc>
                  <a:txBody>
                    <a:bodyPr/>
                    <a:lstStyle/>
                    <a:p>
                      <a:pPr algn="ctr"/>
                      <a:r>
                        <a:rPr lang="en-US" sz="1600" dirty="0">
                          <a:latin typeface="Times New Roman" pitchFamily="18" charset="0"/>
                          <a:cs typeface="Times New Roman" pitchFamily="18" charset="0"/>
                        </a:rPr>
                        <a:t>CD</a:t>
                      </a:r>
                    </a:p>
                  </a:txBody>
                  <a:tcPr/>
                </a:tc>
                <a:tc>
                  <a:txBody>
                    <a:bodyPr/>
                    <a:lstStyle/>
                    <a:p>
                      <a:pPr algn="ctr"/>
                      <a:r>
                        <a:rPr lang="en-US" sz="1600" dirty="0">
                          <a:latin typeface="Times New Roman" pitchFamily="18" charset="0"/>
                          <a:cs typeface="Times New Roman" pitchFamily="18" charset="0"/>
                        </a:rPr>
                        <a:t>DC</a:t>
                      </a:r>
                    </a:p>
                  </a:txBody>
                  <a:tcPr>
                    <a:lnR w="28575" cap="flat" cmpd="sng" algn="ctr">
                      <a:solidFill>
                        <a:schemeClr val="tx1"/>
                      </a:solidFill>
                      <a:prstDash val="solid"/>
                      <a:round/>
                      <a:headEnd type="none" w="med" len="med"/>
                      <a:tailEnd type="none" w="med" len="med"/>
                    </a:lnR>
                  </a:tcPr>
                </a:tc>
                <a:tc>
                  <a:txBody>
                    <a:bodyPr/>
                    <a:lstStyle/>
                    <a:p>
                      <a:pPr algn="ctr"/>
                      <a:r>
                        <a:rPr lang="en-US" sz="1600" dirty="0">
                          <a:latin typeface="Times New Roman" pitchFamily="18" charset="0"/>
                          <a:cs typeface="Times New Roman" pitchFamily="18" charset="0"/>
                        </a:rPr>
                        <a:t>AD</a:t>
                      </a:r>
                    </a:p>
                  </a:txBody>
                  <a:tcPr>
                    <a:lnL w="28575" cap="flat" cmpd="sng" algn="ctr">
                      <a:solidFill>
                        <a:schemeClr val="tx1"/>
                      </a:solidFill>
                      <a:prstDash val="solid"/>
                      <a:round/>
                      <a:headEnd type="none" w="med" len="med"/>
                      <a:tailEnd type="none" w="med" len="med"/>
                    </a:lnL>
                  </a:tcPr>
                </a:tc>
                <a:tc>
                  <a:txBody>
                    <a:bodyPr/>
                    <a:lstStyle/>
                    <a:p>
                      <a:pPr algn="ctr"/>
                      <a:r>
                        <a:rPr lang="en-US" sz="1600" dirty="0">
                          <a:latin typeface="Times New Roman" pitchFamily="18" charset="0"/>
                          <a:cs typeface="Times New Roman" pitchFamily="18" charset="0"/>
                        </a:rPr>
                        <a:t>CD</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1828800" cy="523220"/>
          </a:xfrm>
          <a:prstGeom prst="rect">
            <a:avLst/>
          </a:prstGeom>
          <a:noFill/>
        </p:spPr>
        <p:txBody>
          <a:bodyPr wrap="square" rtlCol="0">
            <a:spAutoFit/>
          </a:bodyPr>
          <a:lstStyle/>
          <a:p>
            <a:r>
              <a:rPr lang="en-US" sz="2800" dirty="0"/>
              <a:t>Probability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71600" y="914400"/>
            <a:ext cx="74676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itchFamily="18" charset="0"/>
                <a:cs typeface="Times New Roman" pitchFamily="18" charset="0"/>
              </a:rPr>
              <a:t>Combination rule</a:t>
            </a:r>
          </a:p>
          <a:p>
            <a:r>
              <a:rPr lang="en-US" dirty="0">
                <a:latin typeface="Times New Roman" pitchFamily="18" charset="0"/>
                <a:cs typeface="Times New Roman" pitchFamily="18" charset="0"/>
              </a:rPr>
              <a:t>The number of combinations of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objects selected from n objects is denoted by </a:t>
            </a:r>
            <a:r>
              <a:rPr lang="en-US" dirty="0" err="1">
                <a:latin typeface="Times New Roman" pitchFamily="18" charset="0"/>
                <a:cs typeface="Times New Roman" pitchFamily="18" charset="0"/>
              </a:rPr>
              <a:t>nCr</a:t>
            </a:r>
            <a:r>
              <a:rPr lang="en-US" dirty="0">
                <a:latin typeface="Times New Roman" pitchFamily="18" charset="0"/>
                <a:cs typeface="Times New Roman" pitchFamily="18" charset="0"/>
              </a:rPr>
              <a:t> and is given by formula </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p>
        </p:txBody>
      </p:sp>
      <p:graphicFrame>
        <p:nvGraphicFramePr>
          <p:cNvPr id="53250" name="Object 2"/>
          <p:cNvGraphicFramePr>
            <a:graphicFrameLocks noChangeAspect="1"/>
          </p:cNvGraphicFramePr>
          <p:nvPr>
            <p:extLst>
              <p:ext uri="{D42A27DB-BD31-4B8C-83A1-F6EECF244321}">
                <p14:modId xmlns:p14="http://schemas.microsoft.com/office/powerpoint/2010/main" val="4114763483"/>
              </p:ext>
            </p:extLst>
          </p:nvPr>
        </p:nvGraphicFramePr>
        <p:xfrm>
          <a:off x="4049713" y="2308225"/>
          <a:ext cx="1649412" cy="690563"/>
        </p:xfrm>
        <a:graphic>
          <a:graphicData uri="http://schemas.openxmlformats.org/presentationml/2006/ole">
            <mc:AlternateContent xmlns:mc="http://schemas.openxmlformats.org/markup-compatibility/2006">
              <mc:Choice xmlns:v="urn:schemas-microsoft-com:vml" Requires="v">
                <p:oleObj spid="_x0000_s53260" name="Equation" r:id="rId3" imgW="939600" imgH="393480" progId="Equation.DSMT4">
                  <p:embed/>
                </p:oleObj>
              </mc:Choice>
              <mc:Fallback>
                <p:oleObj name="Equation" r:id="rId3" imgW="939600" imgH="393480" progId="Equation.DSMT4">
                  <p:embed/>
                  <p:pic>
                    <p:nvPicPr>
                      <p:cNvPr id="0" name="Picture 2"/>
                      <p:cNvPicPr>
                        <a:picLocks noChangeAspect="1" noChangeArrowheads="1"/>
                      </p:cNvPicPr>
                      <p:nvPr/>
                    </p:nvPicPr>
                    <p:blipFill>
                      <a:blip r:embed="rId4"/>
                      <a:srcRect/>
                      <a:stretch>
                        <a:fillRect/>
                      </a:stretch>
                    </p:blipFill>
                    <p:spPr bwMode="auto">
                      <a:xfrm>
                        <a:off x="4049713" y="2308225"/>
                        <a:ext cx="164941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371600" y="3352800"/>
            <a:ext cx="7467600" cy="120032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Example: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A bicycle shop owner has 12 mountain bicycles in the showroom. The owner wishes to select 5 of them to display at a bicycle show. How many different ways can a group of 5 be selected. </a:t>
            </a:r>
          </a:p>
        </p:txBody>
      </p:sp>
      <p:graphicFrame>
        <p:nvGraphicFramePr>
          <p:cNvPr id="53251" name="Object 3"/>
          <p:cNvGraphicFramePr>
            <a:graphicFrameLocks noChangeAspect="1"/>
          </p:cNvGraphicFramePr>
          <p:nvPr>
            <p:extLst>
              <p:ext uri="{D42A27DB-BD31-4B8C-83A1-F6EECF244321}">
                <p14:modId xmlns:p14="http://schemas.microsoft.com/office/powerpoint/2010/main" val="2616734639"/>
              </p:ext>
            </p:extLst>
          </p:nvPr>
        </p:nvGraphicFramePr>
        <p:xfrm>
          <a:off x="3575050" y="4975225"/>
          <a:ext cx="2293938" cy="690563"/>
        </p:xfrm>
        <a:graphic>
          <a:graphicData uri="http://schemas.openxmlformats.org/presentationml/2006/ole">
            <mc:AlternateContent xmlns:mc="http://schemas.openxmlformats.org/markup-compatibility/2006">
              <mc:Choice xmlns:v="urn:schemas-microsoft-com:vml" Requires="v">
                <p:oleObj spid="_x0000_s53261" name="Equation" r:id="rId5" imgW="1307880" imgH="393480" progId="Equation.DSMT4">
                  <p:embed/>
                </p:oleObj>
              </mc:Choice>
              <mc:Fallback>
                <p:oleObj name="Equation" r:id="rId5" imgW="1307880" imgH="393480" progId="Equation.DSMT4">
                  <p:embed/>
                  <p:pic>
                    <p:nvPicPr>
                      <p:cNvPr id="0" name="Picture 3"/>
                      <p:cNvPicPr>
                        <a:picLocks noChangeAspect="1" noChangeArrowheads="1"/>
                      </p:cNvPicPr>
                      <p:nvPr/>
                    </p:nvPicPr>
                    <p:blipFill>
                      <a:blip r:embed="rId6"/>
                      <a:srcRect/>
                      <a:stretch>
                        <a:fillRect/>
                      </a:stretch>
                    </p:blipFill>
                    <p:spPr bwMode="auto">
                      <a:xfrm>
                        <a:off x="3575050" y="4975225"/>
                        <a:ext cx="2293938"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Discrete Probability Distribution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838200"/>
            <a:ext cx="7467600" cy="3693319"/>
          </a:xfrm>
          <a:prstGeom prst="rect">
            <a:avLst/>
          </a:prstGeom>
          <a:solidFill>
            <a:schemeClr val="accent4">
              <a:lumMod val="40000"/>
              <a:lumOff val="60000"/>
            </a:schemeClr>
          </a:solidFill>
        </p:spPr>
        <p:txBody>
          <a:bodyPr wrap="square" rtlCol="0">
            <a:spAutoFit/>
          </a:bodyPr>
          <a:lstStyle/>
          <a:p>
            <a:r>
              <a:rPr lang="en-US" dirty="0">
                <a:latin typeface="Times New Roman" pitchFamily="18" charset="0"/>
                <a:cs typeface="Times New Roman" pitchFamily="18" charset="0"/>
              </a:rPr>
              <a:t>Many decisions in business, insurance, and other real life situations are made by assigning probabilities to all possible outcomes pertaining to the situation and then evaluating the results. </a:t>
            </a:r>
          </a:p>
          <a:p>
            <a:r>
              <a:rPr lang="en-US" dirty="0">
                <a:latin typeface="Times New Roman" pitchFamily="18" charset="0"/>
                <a:cs typeface="Times New Roman" pitchFamily="18" charset="0"/>
              </a:rPr>
              <a:t>The procedure shown here for constructing a probability distribution for a discrete random variable uses the probability experiment of tossing three coins. Recall that when three coins are tossed, the sample space is represented as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TTT	TTH	THT	HTT	HHT	HTH	THH	HHH</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and if X is the random variable for the number of heads, then X assumes the value 0, 1, 2, 3</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Probabilities for the values of X can be determined as follows </a:t>
            </a:r>
          </a:p>
        </p:txBody>
      </p:sp>
      <p:graphicFrame>
        <p:nvGraphicFramePr>
          <p:cNvPr id="6" name="Table 5"/>
          <p:cNvGraphicFramePr>
            <a:graphicFrameLocks noGrp="1"/>
          </p:cNvGraphicFramePr>
          <p:nvPr/>
        </p:nvGraphicFramePr>
        <p:xfrm>
          <a:off x="1905000" y="4724400"/>
          <a:ext cx="6400800" cy="1483360"/>
        </p:xfrm>
        <a:graphic>
          <a:graphicData uri="http://schemas.openxmlformats.org/drawingml/2006/table">
            <a:tbl>
              <a:tblPr firstRow="1" bandRow="1">
                <a:tableStyleId>{8799B23B-EC83-4686-B30A-512413B5E67A}</a:tableStyleId>
              </a:tblPr>
              <a:tblGrid>
                <a:gridCol w="1040130">
                  <a:extLst>
                    <a:ext uri="{9D8B030D-6E8A-4147-A177-3AD203B41FA5}">
                      <a16:colId xmlns:a16="http://schemas.microsoft.com/office/drawing/2014/main" val="20000"/>
                    </a:ext>
                  </a:extLst>
                </a:gridCol>
                <a:gridCol w="720090">
                  <a:extLst>
                    <a:ext uri="{9D8B030D-6E8A-4147-A177-3AD203B41FA5}">
                      <a16:colId xmlns:a16="http://schemas.microsoft.com/office/drawing/2014/main" val="20001"/>
                    </a:ext>
                  </a:extLst>
                </a:gridCol>
                <a:gridCol w="720090">
                  <a:extLst>
                    <a:ext uri="{9D8B030D-6E8A-4147-A177-3AD203B41FA5}">
                      <a16:colId xmlns:a16="http://schemas.microsoft.com/office/drawing/2014/main" val="20002"/>
                    </a:ext>
                  </a:extLst>
                </a:gridCol>
                <a:gridCol w="720090">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gridCol w="635000">
                  <a:extLst>
                    <a:ext uri="{9D8B030D-6E8A-4147-A177-3AD203B41FA5}">
                      <a16:colId xmlns:a16="http://schemas.microsoft.com/office/drawing/2014/main" val="20005"/>
                    </a:ext>
                  </a:extLst>
                </a:gridCol>
                <a:gridCol w="6350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370840">
                <a:tc>
                  <a:txBody>
                    <a:bodyPr/>
                    <a:lstStyle/>
                    <a:p>
                      <a:pPr algn="ctr"/>
                      <a:r>
                        <a:rPr lang="en-US" sz="1400" dirty="0"/>
                        <a:t>No heads</a:t>
                      </a:r>
                    </a:p>
                  </a:txBody>
                  <a:tcPr/>
                </a:tc>
                <a:tc gridSpan="3">
                  <a:txBody>
                    <a:bodyPr/>
                    <a:lstStyle/>
                    <a:p>
                      <a:pPr algn="ctr"/>
                      <a:r>
                        <a:rPr lang="en-US" sz="1400" dirty="0"/>
                        <a:t>One head</a:t>
                      </a:r>
                    </a:p>
                  </a:txBody>
                  <a:tcPr/>
                </a:tc>
                <a:tc hMerge="1">
                  <a:txBody>
                    <a:bodyPr/>
                    <a:lstStyle/>
                    <a:p>
                      <a:pPr algn="ctr"/>
                      <a:endParaRPr lang="en-US" sz="1400" dirty="0"/>
                    </a:p>
                  </a:txBody>
                  <a:tcPr/>
                </a:tc>
                <a:tc hMerge="1">
                  <a:txBody>
                    <a:bodyPr/>
                    <a:lstStyle/>
                    <a:p>
                      <a:pPr algn="ctr"/>
                      <a:endParaRPr lang="en-US" sz="1400" dirty="0"/>
                    </a:p>
                  </a:txBody>
                  <a:tcPr/>
                </a:tc>
                <a:tc gridSpan="3">
                  <a:txBody>
                    <a:bodyPr/>
                    <a:lstStyle/>
                    <a:p>
                      <a:pPr algn="ctr"/>
                      <a:r>
                        <a:rPr lang="en-US" sz="1400" dirty="0"/>
                        <a:t>Two heads</a:t>
                      </a:r>
                    </a:p>
                  </a:txBody>
                  <a:tcPr/>
                </a:tc>
                <a:tc hMerge="1">
                  <a:txBody>
                    <a:bodyPr/>
                    <a:lstStyle/>
                    <a:p>
                      <a:pPr algn="ctr"/>
                      <a:endParaRPr lang="en-US" sz="1400" dirty="0"/>
                    </a:p>
                  </a:txBody>
                  <a:tcPr/>
                </a:tc>
                <a:tc hMerge="1">
                  <a:txBody>
                    <a:bodyPr/>
                    <a:lstStyle/>
                    <a:p>
                      <a:pPr algn="ctr"/>
                      <a:endParaRPr lang="en-US" sz="1400" dirty="0"/>
                    </a:p>
                  </a:txBody>
                  <a:tcPr/>
                </a:tc>
                <a:tc>
                  <a:txBody>
                    <a:bodyPr/>
                    <a:lstStyle/>
                    <a:p>
                      <a:pPr algn="ctr"/>
                      <a:r>
                        <a:rPr lang="en-US" sz="1400" dirty="0"/>
                        <a:t>Three heads</a:t>
                      </a:r>
                    </a:p>
                  </a:txBody>
                  <a:tcPr/>
                </a:tc>
                <a:extLst>
                  <a:ext uri="{0D108BD9-81ED-4DB2-BD59-A6C34878D82A}">
                    <a16:rowId xmlns:a16="http://schemas.microsoft.com/office/drawing/2014/main" val="10000"/>
                  </a:ext>
                </a:extLst>
              </a:tr>
              <a:tr h="370840">
                <a:tc>
                  <a:txBody>
                    <a:bodyPr/>
                    <a:lstStyle/>
                    <a:p>
                      <a:pPr algn="ctr"/>
                      <a:r>
                        <a:rPr lang="en-US" sz="1400" dirty="0"/>
                        <a:t>TTT</a:t>
                      </a:r>
                    </a:p>
                  </a:txBody>
                  <a:tcPr/>
                </a:tc>
                <a:tc>
                  <a:txBody>
                    <a:bodyPr/>
                    <a:lstStyle/>
                    <a:p>
                      <a:pPr algn="ctr"/>
                      <a:r>
                        <a:rPr lang="en-US" sz="1400" dirty="0"/>
                        <a:t>TTH</a:t>
                      </a:r>
                    </a:p>
                  </a:txBody>
                  <a:tcPr/>
                </a:tc>
                <a:tc>
                  <a:txBody>
                    <a:bodyPr/>
                    <a:lstStyle/>
                    <a:p>
                      <a:pPr algn="ctr"/>
                      <a:r>
                        <a:rPr lang="en-US" sz="1400" dirty="0"/>
                        <a:t>THT</a:t>
                      </a:r>
                    </a:p>
                  </a:txBody>
                  <a:tcPr/>
                </a:tc>
                <a:tc>
                  <a:txBody>
                    <a:bodyPr/>
                    <a:lstStyle/>
                    <a:p>
                      <a:pPr algn="ctr"/>
                      <a:r>
                        <a:rPr lang="en-US" sz="1400" dirty="0"/>
                        <a:t>HTT</a:t>
                      </a:r>
                    </a:p>
                  </a:txBody>
                  <a:tcPr/>
                </a:tc>
                <a:tc>
                  <a:txBody>
                    <a:bodyPr/>
                    <a:lstStyle/>
                    <a:p>
                      <a:pPr algn="ctr"/>
                      <a:r>
                        <a:rPr lang="en-US" sz="1400" dirty="0"/>
                        <a:t>HHT</a:t>
                      </a:r>
                    </a:p>
                  </a:txBody>
                  <a:tcPr/>
                </a:tc>
                <a:tc>
                  <a:txBody>
                    <a:bodyPr/>
                    <a:lstStyle/>
                    <a:p>
                      <a:pPr algn="ctr"/>
                      <a:r>
                        <a:rPr lang="en-US" sz="1400" dirty="0"/>
                        <a:t>HTH</a:t>
                      </a:r>
                    </a:p>
                  </a:txBody>
                  <a:tcPr/>
                </a:tc>
                <a:tc>
                  <a:txBody>
                    <a:bodyPr/>
                    <a:lstStyle/>
                    <a:p>
                      <a:pPr algn="ctr"/>
                      <a:r>
                        <a:rPr lang="en-US" sz="1400" dirty="0"/>
                        <a:t>THH</a:t>
                      </a:r>
                    </a:p>
                  </a:txBody>
                  <a:tcPr/>
                </a:tc>
                <a:tc>
                  <a:txBody>
                    <a:bodyPr/>
                    <a:lstStyle/>
                    <a:p>
                      <a:pPr algn="ctr"/>
                      <a:r>
                        <a:rPr lang="en-US" sz="1400" dirty="0"/>
                        <a:t>HHH</a:t>
                      </a:r>
                    </a:p>
                  </a:txBody>
                  <a:tcPr/>
                </a:tc>
                <a:extLst>
                  <a:ext uri="{0D108BD9-81ED-4DB2-BD59-A6C34878D82A}">
                    <a16:rowId xmlns:a16="http://schemas.microsoft.com/office/drawing/2014/main" val="10001"/>
                  </a:ext>
                </a:extLst>
              </a:tr>
              <a:tr h="370840">
                <a:tc>
                  <a:txBody>
                    <a:bodyPr/>
                    <a:lstStyle/>
                    <a:p>
                      <a:pPr algn="ctr"/>
                      <a:r>
                        <a:rPr lang="en-US" sz="1400" dirty="0">
                          <a:latin typeface="Times New Roman" pitchFamily="18" charset="0"/>
                          <a:cs typeface="Times New Roman" pitchFamily="18" charset="0"/>
                        </a:rPr>
                        <a:t>1/8</a:t>
                      </a:r>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a:latin typeface="Times New Roman" pitchFamily="18" charset="0"/>
                          <a:cs typeface="Times New Roman" pitchFamily="18" charset="0"/>
                        </a:rPr>
                        <a:t>1/8</a:t>
                      </a:r>
                      <a:endParaRPr lang="en-US" sz="1400" dirty="0"/>
                    </a:p>
                  </a:txBody>
                  <a:tcPr/>
                </a:tc>
                <a:tc>
                  <a:txBody>
                    <a:bodyPr/>
                    <a:lstStyle/>
                    <a:p>
                      <a:pPr algn="ctr"/>
                      <a:r>
                        <a:rPr lang="en-US" sz="1400" dirty="0">
                          <a:latin typeface="Times New Roman" pitchFamily="18" charset="0"/>
                          <a:cs typeface="Times New Roman" pitchFamily="18" charset="0"/>
                        </a:rPr>
                        <a:t>1/8</a:t>
                      </a:r>
                      <a:endParaRPr lang="en-US" sz="1400" dirty="0"/>
                    </a:p>
                  </a:txBody>
                  <a:tcPr/>
                </a:tc>
                <a:extLst>
                  <a:ext uri="{0D108BD9-81ED-4DB2-BD59-A6C34878D82A}">
                    <a16:rowId xmlns:a16="http://schemas.microsoft.com/office/drawing/2014/main" val="10002"/>
                  </a:ext>
                </a:extLst>
              </a:tr>
              <a:tr h="370840">
                <a:tc>
                  <a:txBody>
                    <a:bodyPr/>
                    <a:lstStyle/>
                    <a:p>
                      <a:pPr algn="ctr"/>
                      <a:r>
                        <a:rPr lang="en-US" sz="1400" dirty="0">
                          <a:latin typeface="Times New Roman" pitchFamily="18" charset="0"/>
                          <a:cs typeface="Times New Roman" pitchFamily="18" charset="0"/>
                        </a:rPr>
                        <a:t>1/8</a:t>
                      </a:r>
                    </a:p>
                  </a:txBody>
                  <a:tcPr/>
                </a:tc>
                <a:tc gridSpan="3">
                  <a:txBody>
                    <a:bodyPr/>
                    <a:lstStyle/>
                    <a:p>
                      <a:pPr algn="ctr"/>
                      <a:r>
                        <a:rPr lang="en-US" sz="1400" dirty="0">
                          <a:latin typeface="Times New Roman" pitchFamily="18" charset="0"/>
                          <a:cs typeface="Times New Roman" pitchFamily="18" charset="0"/>
                        </a:rPr>
                        <a:t>3/8</a:t>
                      </a: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gridSpan="3">
                  <a:txBody>
                    <a:bodyPr/>
                    <a:lstStyle/>
                    <a:p>
                      <a:pPr algn="ctr"/>
                      <a:r>
                        <a:rPr lang="en-US" sz="1400" dirty="0">
                          <a:latin typeface="Times New Roman" pitchFamily="18" charset="0"/>
                          <a:cs typeface="Times New Roman" pitchFamily="18" charset="0"/>
                        </a:rPr>
                        <a:t>3/8</a:t>
                      </a: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a:txBody>
                    <a:bodyPr/>
                    <a:lstStyle/>
                    <a:p>
                      <a:pPr algn="ctr"/>
                      <a:r>
                        <a:rPr lang="en-US" sz="1400" dirty="0">
                          <a:latin typeface="Times New Roman" pitchFamily="18" charset="0"/>
                          <a:cs typeface="Times New Roman" pitchFamily="18" charset="0"/>
                        </a:rPr>
                        <a:t>1/8</a:t>
                      </a:r>
                      <a:endParaRPr lang="en-US" sz="14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Discrete Probability Distribution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838200"/>
            <a:ext cx="7467600" cy="1477328"/>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Hence the probability of getting no heads is 1/8, one head is 3/8, two head is 3/8, and three heads is 3/8.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From these values, a probability distribution can be constructed by listing the outcomes and assigning the probability of each outcome, as shown here. </a:t>
            </a:r>
          </a:p>
        </p:txBody>
      </p:sp>
      <p:graphicFrame>
        <p:nvGraphicFramePr>
          <p:cNvPr id="9" name="Table 8"/>
          <p:cNvGraphicFramePr>
            <a:graphicFrameLocks noGrp="1"/>
          </p:cNvGraphicFramePr>
          <p:nvPr/>
        </p:nvGraphicFramePr>
        <p:xfrm>
          <a:off x="1905000" y="2667000"/>
          <a:ext cx="6096000" cy="741680"/>
        </p:xfrm>
        <a:graphic>
          <a:graphicData uri="http://schemas.openxmlformats.org/drawingml/2006/table">
            <a:tbl>
              <a:tblPr firstRow="1" bandRow="1">
                <a:tableStyleId>{8799B23B-EC83-4686-B30A-512413B5E67A}</a:tableStyleId>
              </a:tblPr>
              <a:tblGrid>
                <a:gridCol w="17526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tblGrid>
              <a:tr h="370840">
                <a:tc>
                  <a:txBody>
                    <a:bodyPr/>
                    <a:lstStyle/>
                    <a:p>
                      <a:pPr algn="ctr"/>
                      <a:r>
                        <a:rPr lang="en-US" sz="1400" dirty="0">
                          <a:latin typeface="Times New Roman" pitchFamily="18" charset="0"/>
                          <a:cs typeface="Times New Roman" pitchFamily="18" charset="0"/>
                        </a:rPr>
                        <a:t>Number of heads </a:t>
                      </a:r>
                      <a:r>
                        <a:rPr lang="en-US" sz="1400" i="1" dirty="0">
                          <a:latin typeface="Times New Roman" pitchFamily="18" charset="0"/>
                          <a:cs typeface="Times New Roman" pitchFamily="18" charset="0"/>
                        </a:rPr>
                        <a:t>X</a:t>
                      </a:r>
                    </a:p>
                  </a:txBody>
                  <a:tcPr/>
                </a:tc>
                <a:tc>
                  <a:txBody>
                    <a:bodyPr/>
                    <a:lstStyle/>
                    <a:p>
                      <a:pPr algn="ctr"/>
                      <a:r>
                        <a:rPr lang="en-US" sz="1400" dirty="0">
                          <a:latin typeface="Times New Roman" pitchFamily="18" charset="0"/>
                          <a:cs typeface="Times New Roman" pitchFamily="18" charset="0"/>
                        </a:rPr>
                        <a:t>0</a:t>
                      </a:r>
                    </a:p>
                  </a:txBody>
                  <a:tcPr/>
                </a:tc>
                <a:tc>
                  <a:txBody>
                    <a:bodyPr/>
                    <a:lstStyle/>
                    <a:p>
                      <a:pPr algn="ctr"/>
                      <a:r>
                        <a:rPr lang="en-US" sz="1400" dirty="0">
                          <a:latin typeface="Times New Roman" pitchFamily="18" charset="0"/>
                          <a:cs typeface="Times New Roman" pitchFamily="18" charset="0"/>
                        </a:rPr>
                        <a:t>1</a:t>
                      </a:r>
                    </a:p>
                  </a:txBody>
                  <a:tcPr/>
                </a:tc>
                <a:tc>
                  <a:txBody>
                    <a:bodyPr/>
                    <a:lstStyle/>
                    <a:p>
                      <a:pPr algn="ctr"/>
                      <a:r>
                        <a:rPr lang="en-US" sz="1400" dirty="0">
                          <a:latin typeface="Times New Roman" pitchFamily="18" charset="0"/>
                          <a:cs typeface="Times New Roman" pitchFamily="18" charset="0"/>
                        </a:rPr>
                        <a:t>2</a:t>
                      </a:r>
                    </a:p>
                  </a:txBody>
                  <a:tcPr/>
                </a:tc>
                <a:tc>
                  <a:txBody>
                    <a:bodyPr/>
                    <a:lstStyle/>
                    <a:p>
                      <a:pPr algn="ctr"/>
                      <a:r>
                        <a:rPr lang="en-US" sz="1400" dirty="0">
                          <a:latin typeface="Times New Roman" pitchFamily="18" charset="0"/>
                          <a:cs typeface="Times New Roman" pitchFamily="18" charset="0"/>
                        </a:rPr>
                        <a:t>3</a:t>
                      </a:r>
                    </a:p>
                  </a:txBody>
                  <a:tcPr/>
                </a:tc>
                <a:extLst>
                  <a:ext uri="{0D108BD9-81ED-4DB2-BD59-A6C34878D82A}">
                    <a16:rowId xmlns:a16="http://schemas.microsoft.com/office/drawing/2014/main" val="10000"/>
                  </a:ext>
                </a:extLst>
              </a:tr>
              <a:tr h="370840">
                <a:tc>
                  <a:txBody>
                    <a:bodyPr/>
                    <a:lstStyle/>
                    <a:p>
                      <a:pPr algn="ctr"/>
                      <a:r>
                        <a:rPr lang="en-US" sz="1400" b="1" dirty="0">
                          <a:latin typeface="Times New Roman" pitchFamily="18" charset="0"/>
                          <a:cs typeface="Times New Roman" pitchFamily="18" charset="0"/>
                        </a:rPr>
                        <a:t>Probability</a:t>
                      </a:r>
                      <a:r>
                        <a:rPr lang="en-US" sz="1400" dirty="0">
                          <a:latin typeface="Times New Roman" pitchFamily="18" charset="0"/>
                          <a:cs typeface="Times New Roman" pitchFamily="18" charset="0"/>
                        </a:rPr>
                        <a:t> </a:t>
                      </a:r>
                      <a:r>
                        <a:rPr lang="en-US" sz="1400" b="1" i="1" dirty="0">
                          <a:latin typeface="Times New Roman" pitchFamily="18" charset="0"/>
                          <a:cs typeface="Times New Roman" pitchFamily="18" charset="0"/>
                        </a:rPr>
                        <a:t>P(x)</a:t>
                      </a:r>
                    </a:p>
                  </a:txBody>
                  <a:tcPr/>
                </a:tc>
                <a:tc>
                  <a:txBody>
                    <a:bodyPr/>
                    <a:lstStyle/>
                    <a:p>
                      <a:pPr algn="ctr"/>
                      <a:r>
                        <a:rPr lang="en-US" sz="1400" dirty="0">
                          <a:latin typeface="Times New Roman" pitchFamily="18" charset="0"/>
                          <a:cs typeface="Times New Roman" pitchFamily="18" charset="0"/>
                        </a:rPr>
                        <a:t>1/8</a:t>
                      </a:r>
                    </a:p>
                  </a:txBody>
                  <a:tcPr/>
                </a:tc>
                <a:tc>
                  <a:txBody>
                    <a:bodyPr/>
                    <a:lstStyle/>
                    <a:p>
                      <a:pPr algn="ctr"/>
                      <a:r>
                        <a:rPr lang="en-US" sz="1400" dirty="0">
                          <a:latin typeface="Times New Roman" pitchFamily="18" charset="0"/>
                          <a:cs typeface="Times New Roman" pitchFamily="18" charset="0"/>
                        </a:rPr>
                        <a:t>3/8</a:t>
                      </a:r>
                    </a:p>
                  </a:txBody>
                  <a:tcPr/>
                </a:tc>
                <a:tc>
                  <a:txBody>
                    <a:bodyPr/>
                    <a:lstStyle/>
                    <a:p>
                      <a:pPr algn="ctr"/>
                      <a:r>
                        <a:rPr lang="en-US" sz="1400" dirty="0">
                          <a:latin typeface="Times New Roman" pitchFamily="18" charset="0"/>
                          <a:cs typeface="Times New Roman" pitchFamily="18" charset="0"/>
                        </a:rPr>
                        <a:t>3/8</a:t>
                      </a:r>
                    </a:p>
                  </a:txBody>
                  <a:tcPr/>
                </a:tc>
                <a:tc>
                  <a:txBody>
                    <a:bodyPr/>
                    <a:lstStyle/>
                    <a:p>
                      <a:pPr algn="ctr"/>
                      <a:r>
                        <a:rPr lang="en-US" sz="1400" dirty="0">
                          <a:latin typeface="Times New Roman" pitchFamily="18" charset="0"/>
                          <a:cs typeface="Times New Roman" pitchFamily="18" charset="0"/>
                        </a:rPr>
                        <a:t>1/8</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Discrete Probability Distribution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838200"/>
            <a:ext cx="7467600" cy="646331"/>
          </a:xfrm>
          <a:prstGeom prst="rect">
            <a:avLst/>
          </a:prstGeom>
          <a:solidFill>
            <a:schemeClr val="bg1"/>
          </a:solidFill>
        </p:spPr>
        <p:txBody>
          <a:bodyPr wrap="square" rtlCol="0">
            <a:spAutoFit/>
          </a:bodyPr>
          <a:lstStyle/>
          <a:p>
            <a:r>
              <a:rPr lang="en-US" b="1" dirty="0">
                <a:solidFill>
                  <a:srgbClr val="FF0000"/>
                </a:solidFill>
                <a:latin typeface="Times New Roman" pitchFamily="18" charset="0"/>
                <a:cs typeface="Times New Roman" pitchFamily="18" charset="0"/>
              </a:rPr>
              <a:t>Exercise: </a:t>
            </a:r>
          </a:p>
          <a:p>
            <a:r>
              <a:rPr lang="en-US" dirty="0">
                <a:latin typeface="Times New Roman" pitchFamily="18" charset="0"/>
                <a:cs typeface="Times New Roman" pitchFamily="18" charset="0"/>
              </a:rPr>
              <a:t>Construct a probability distribution for rolling a die. </a:t>
            </a:r>
          </a:p>
        </p:txBody>
      </p:sp>
      <p:sp>
        <p:nvSpPr>
          <p:cNvPr id="6" name="TextBox 5"/>
          <p:cNvSpPr txBox="1"/>
          <p:nvPr/>
        </p:nvSpPr>
        <p:spPr>
          <a:xfrm>
            <a:off x="1371600" y="1524000"/>
            <a:ext cx="7467600" cy="1754326"/>
          </a:xfrm>
          <a:prstGeom prst="rect">
            <a:avLst/>
          </a:prstGeom>
          <a:solidFill>
            <a:schemeClr val="bg1"/>
          </a:solidFill>
        </p:spPr>
        <p:txBody>
          <a:bodyPr wrap="square" rtlCol="0">
            <a:spAutoFit/>
          </a:bodyPr>
          <a:lstStyle/>
          <a:p>
            <a:r>
              <a:rPr lang="en-US" b="1" dirty="0">
                <a:solidFill>
                  <a:srgbClr val="FF0000"/>
                </a:solidFill>
                <a:latin typeface="Times New Roman" pitchFamily="18" charset="0"/>
                <a:cs typeface="Times New Roman" pitchFamily="18" charset="0"/>
              </a:rPr>
              <a:t>Example 2: </a:t>
            </a:r>
          </a:p>
          <a:p>
            <a:r>
              <a:rPr lang="en-US" dirty="0">
                <a:latin typeface="Times New Roman" pitchFamily="18" charset="0"/>
                <a:cs typeface="Times New Roman" pitchFamily="18" charset="0"/>
              </a:rPr>
              <a:t>During the summer months, a rental agency keeps track of the number of chain saws it rents each day during a period of 90 days. The number of saws rented per day is represented by the variable X. The results are shown here. Compute the probability P(X) for each X, and construct a probability distribution and graphs for the data.   </a:t>
            </a:r>
          </a:p>
        </p:txBody>
      </p:sp>
      <p:graphicFrame>
        <p:nvGraphicFramePr>
          <p:cNvPr id="10" name="Table 9"/>
          <p:cNvGraphicFramePr>
            <a:graphicFrameLocks noGrp="1"/>
          </p:cNvGraphicFramePr>
          <p:nvPr/>
        </p:nvGraphicFramePr>
        <p:xfrm>
          <a:off x="3048000" y="3429000"/>
          <a:ext cx="4343400" cy="1854200"/>
        </p:xfrm>
        <a:graphic>
          <a:graphicData uri="http://schemas.openxmlformats.org/drawingml/2006/table">
            <a:tbl>
              <a:tblPr firstRow="1" bandRow="1">
                <a:tableStyleId>{8799B23B-EC83-4686-B30A-512413B5E67A}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370840">
                <a:tc>
                  <a:txBody>
                    <a:bodyPr/>
                    <a:lstStyle/>
                    <a:p>
                      <a:pPr algn="ctr" rtl="0"/>
                      <a:r>
                        <a:rPr lang="en-US" dirty="0">
                          <a:latin typeface="Times New Roman" pitchFamily="18" charset="0"/>
                          <a:cs typeface="Times New Roman" pitchFamily="18" charset="0"/>
                        </a:rPr>
                        <a:t>X</a:t>
                      </a:r>
                    </a:p>
                  </a:txBody>
                  <a:tcPr/>
                </a:tc>
                <a:tc>
                  <a:txBody>
                    <a:bodyPr/>
                    <a:lstStyle/>
                    <a:p>
                      <a:pPr algn="ctr"/>
                      <a:r>
                        <a:rPr lang="en-US" dirty="0">
                          <a:latin typeface="Times New Roman" pitchFamily="18" charset="0"/>
                          <a:cs typeface="Times New Roman" pitchFamily="18" charset="0"/>
                        </a:rPr>
                        <a:t>Number of days</a:t>
                      </a:r>
                    </a:p>
                  </a:txBody>
                  <a:tcPr/>
                </a:tc>
                <a:extLst>
                  <a:ext uri="{0D108BD9-81ED-4DB2-BD59-A6C34878D82A}">
                    <a16:rowId xmlns:a16="http://schemas.microsoft.com/office/drawing/2014/main" val="10000"/>
                  </a:ext>
                </a:extLst>
              </a:tr>
              <a:tr h="370840">
                <a:tc>
                  <a:txBody>
                    <a:bodyPr/>
                    <a:lstStyle/>
                    <a:p>
                      <a:pPr algn="ctr"/>
                      <a:r>
                        <a:rPr lang="en-US" dirty="0">
                          <a:latin typeface="Times New Roman" pitchFamily="18" charset="0"/>
                          <a:cs typeface="Times New Roman" pitchFamily="18" charset="0"/>
                        </a:rPr>
                        <a:t>0</a:t>
                      </a:r>
                    </a:p>
                  </a:txBody>
                  <a:tcPr/>
                </a:tc>
                <a:tc>
                  <a:txBody>
                    <a:bodyPr/>
                    <a:lstStyle/>
                    <a:p>
                      <a:pPr algn="ctr"/>
                      <a:r>
                        <a:rPr lang="en-US" dirty="0">
                          <a:latin typeface="Times New Roman" pitchFamily="18" charset="0"/>
                          <a:cs typeface="Times New Roman" pitchFamily="18" charset="0"/>
                        </a:rPr>
                        <a:t>45</a:t>
                      </a:r>
                    </a:p>
                  </a:txBody>
                  <a:tcPr/>
                </a:tc>
                <a:extLst>
                  <a:ext uri="{0D108BD9-81ED-4DB2-BD59-A6C34878D82A}">
                    <a16:rowId xmlns:a16="http://schemas.microsoft.com/office/drawing/2014/main" val="10001"/>
                  </a:ext>
                </a:extLst>
              </a:tr>
              <a:tr h="370840">
                <a:tc>
                  <a:txBody>
                    <a:bodyPr/>
                    <a:lstStyle/>
                    <a:p>
                      <a:pPr algn="ctr"/>
                      <a:r>
                        <a:rPr lang="en-US" dirty="0">
                          <a:latin typeface="Times New Roman" pitchFamily="18" charset="0"/>
                          <a:cs typeface="Times New Roman" pitchFamily="18" charset="0"/>
                        </a:rPr>
                        <a:t>1</a:t>
                      </a:r>
                    </a:p>
                  </a:txBody>
                  <a:tcPr/>
                </a:tc>
                <a:tc>
                  <a:txBody>
                    <a:bodyPr/>
                    <a:lstStyle/>
                    <a:p>
                      <a:pPr algn="ctr"/>
                      <a:r>
                        <a:rPr lang="en-US" dirty="0">
                          <a:latin typeface="Times New Roman" pitchFamily="18" charset="0"/>
                          <a:cs typeface="Times New Roman" pitchFamily="18" charset="0"/>
                        </a:rPr>
                        <a:t>30</a:t>
                      </a:r>
                    </a:p>
                  </a:txBody>
                  <a:tcPr/>
                </a:tc>
                <a:extLst>
                  <a:ext uri="{0D108BD9-81ED-4DB2-BD59-A6C34878D82A}">
                    <a16:rowId xmlns:a16="http://schemas.microsoft.com/office/drawing/2014/main" val="10002"/>
                  </a:ext>
                </a:extLst>
              </a:tr>
              <a:tr h="370840">
                <a:tc>
                  <a:txBody>
                    <a:bodyPr/>
                    <a:lstStyle/>
                    <a:p>
                      <a:pPr algn="ctr"/>
                      <a:r>
                        <a:rPr lang="en-US" dirty="0">
                          <a:latin typeface="Times New Roman" pitchFamily="18" charset="0"/>
                          <a:cs typeface="Times New Roman" pitchFamily="18" charset="0"/>
                        </a:rPr>
                        <a:t>2</a:t>
                      </a:r>
                    </a:p>
                  </a:txBody>
                  <a:tcPr/>
                </a:tc>
                <a:tc>
                  <a:txBody>
                    <a:bodyPr/>
                    <a:lstStyle/>
                    <a:p>
                      <a:pPr algn="ctr"/>
                      <a:r>
                        <a:rPr lang="en-US" dirty="0">
                          <a:latin typeface="Times New Roman" pitchFamily="18" charset="0"/>
                          <a:cs typeface="Times New Roman" pitchFamily="18" charset="0"/>
                        </a:rPr>
                        <a:t>15</a:t>
                      </a:r>
                    </a:p>
                  </a:txBody>
                  <a:tcPr/>
                </a:tc>
                <a:extLst>
                  <a:ext uri="{0D108BD9-81ED-4DB2-BD59-A6C34878D82A}">
                    <a16:rowId xmlns:a16="http://schemas.microsoft.com/office/drawing/2014/main" val="10003"/>
                  </a:ext>
                </a:extLst>
              </a:tr>
              <a:tr h="370840">
                <a:tc>
                  <a:txBody>
                    <a:bodyPr/>
                    <a:lstStyle/>
                    <a:p>
                      <a:pPr algn="ctr"/>
                      <a:r>
                        <a:rPr lang="en-US" dirty="0">
                          <a:latin typeface="Times New Roman" pitchFamily="18" charset="0"/>
                          <a:cs typeface="Times New Roman" pitchFamily="18" charset="0"/>
                        </a:rPr>
                        <a:t>Total</a:t>
                      </a:r>
                    </a:p>
                  </a:txBody>
                  <a:tcPr/>
                </a:tc>
                <a:tc>
                  <a:txBody>
                    <a:bodyPr/>
                    <a:lstStyle/>
                    <a:p>
                      <a:pPr algn="ctr"/>
                      <a:r>
                        <a:rPr lang="en-US" dirty="0">
                          <a:latin typeface="Times New Roman" pitchFamily="18" charset="0"/>
                          <a:cs typeface="Times New Roman" pitchFamily="18" charset="0"/>
                        </a:rPr>
                        <a:t>90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Discrete Probability Distribution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838200"/>
            <a:ext cx="7467600" cy="923330"/>
          </a:xfrm>
          <a:prstGeom prst="rect">
            <a:avLst/>
          </a:prstGeom>
          <a:solidFill>
            <a:schemeClr val="bg1"/>
          </a:solidFill>
        </p:spPr>
        <p:txBody>
          <a:bodyPr wrap="square" rtlCol="0">
            <a:spAutoFit/>
          </a:bodyPr>
          <a:lstStyle/>
          <a:p>
            <a:r>
              <a:rPr lang="en-US" b="1" dirty="0">
                <a:solidFill>
                  <a:srgbClr val="FF0000"/>
                </a:solidFill>
                <a:latin typeface="Times New Roman" pitchFamily="18" charset="0"/>
                <a:cs typeface="Times New Roman" pitchFamily="18" charset="0"/>
              </a:rPr>
              <a:t>Solution 2: </a:t>
            </a:r>
          </a:p>
          <a:p>
            <a:r>
              <a:rPr lang="en-US" dirty="0">
                <a:latin typeface="Times New Roman" pitchFamily="18" charset="0"/>
                <a:cs typeface="Times New Roman" pitchFamily="18" charset="0"/>
              </a:rPr>
              <a:t>The probability P(X) can be computed for each X by dividing the number of days that X saws were rented by total days</a:t>
            </a:r>
          </a:p>
        </p:txBody>
      </p:sp>
      <p:graphicFrame>
        <p:nvGraphicFramePr>
          <p:cNvPr id="10" name="Table 9"/>
          <p:cNvGraphicFramePr>
            <a:graphicFrameLocks noGrp="1"/>
          </p:cNvGraphicFramePr>
          <p:nvPr/>
        </p:nvGraphicFramePr>
        <p:xfrm>
          <a:off x="2895600" y="1981200"/>
          <a:ext cx="4343400" cy="1112520"/>
        </p:xfrm>
        <a:graphic>
          <a:graphicData uri="http://schemas.openxmlformats.org/drawingml/2006/table">
            <a:tbl>
              <a:tblPr firstRow="1" bandRow="1">
                <a:tableStyleId>{8799B23B-EC83-4686-B30A-512413B5E67A}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370840">
                <a:tc>
                  <a:txBody>
                    <a:bodyPr/>
                    <a:lstStyle/>
                    <a:p>
                      <a:pPr algn="ctr" rtl="0"/>
                      <a:r>
                        <a:rPr lang="en-US" dirty="0">
                          <a:latin typeface="Times New Roman" pitchFamily="18" charset="0"/>
                          <a:cs typeface="Times New Roman" pitchFamily="18" charset="0"/>
                        </a:rPr>
                        <a:t>For 0 saws</a:t>
                      </a:r>
                    </a:p>
                  </a:txBody>
                  <a:tcPr/>
                </a:tc>
                <a:tc>
                  <a:txBody>
                    <a:bodyPr/>
                    <a:lstStyle/>
                    <a:p>
                      <a:pPr algn="ctr"/>
                      <a:r>
                        <a:rPr lang="en-US" dirty="0">
                          <a:latin typeface="Times New Roman" pitchFamily="18" charset="0"/>
                          <a:cs typeface="Times New Roman" pitchFamily="18" charset="0"/>
                        </a:rPr>
                        <a:t>45/90 = 0.5</a:t>
                      </a:r>
                    </a:p>
                  </a:txBody>
                  <a:tcPr/>
                </a:tc>
                <a:extLst>
                  <a:ext uri="{0D108BD9-81ED-4DB2-BD59-A6C34878D82A}">
                    <a16:rowId xmlns:a16="http://schemas.microsoft.com/office/drawing/2014/main" val="10000"/>
                  </a:ext>
                </a:extLst>
              </a:tr>
              <a:tr h="370840">
                <a:tc>
                  <a:txBody>
                    <a:bodyPr/>
                    <a:lstStyle/>
                    <a:p>
                      <a:pPr algn="ctr"/>
                      <a:r>
                        <a:rPr lang="en-US" dirty="0">
                          <a:latin typeface="Times New Roman" pitchFamily="18" charset="0"/>
                          <a:cs typeface="Times New Roman" pitchFamily="18" charset="0"/>
                        </a:rPr>
                        <a:t>For 1</a:t>
                      </a:r>
                      <a:r>
                        <a:rPr lang="en-US" baseline="0" dirty="0">
                          <a:latin typeface="Times New Roman" pitchFamily="18" charset="0"/>
                          <a:cs typeface="Times New Roman" pitchFamily="18" charset="0"/>
                        </a:rPr>
                        <a:t> saws</a:t>
                      </a:r>
                      <a:endParaRPr lang="en-US" dirty="0">
                        <a:latin typeface="Times New Roman" pitchFamily="18" charset="0"/>
                        <a:cs typeface="Times New Roman" pitchFamily="18" charset="0"/>
                      </a:endParaRPr>
                    </a:p>
                  </a:txBody>
                  <a:tcPr/>
                </a:tc>
                <a:tc>
                  <a:txBody>
                    <a:bodyPr/>
                    <a:lstStyle/>
                    <a:p>
                      <a:pPr algn="ctr"/>
                      <a:r>
                        <a:rPr lang="en-US" dirty="0">
                          <a:latin typeface="Times New Roman" pitchFamily="18" charset="0"/>
                          <a:cs typeface="Times New Roman" pitchFamily="18" charset="0"/>
                        </a:rPr>
                        <a:t>30/90= 0.33</a:t>
                      </a:r>
                    </a:p>
                  </a:txBody>
                  <a:tcPr/>
                </a:tc>
                <a:extLst>
                  <a:ext uri="{0D108BD9-81ED-4DB2-BD59-A6C34878D82A}">
                    <a16:rowId xmlns:a16="http://schemas.microsoft.com/office/drawing/2014/main" val="10001"/>
                  </a:ext>
                </a:extLst>
              </a:tr>
              <a:tr h="370840">
                <a:tc>
                  <a:txBody>
                    <a:bodyPr/>
                    <a:lstStyle/>
                    <a:p>
                      <a:pPr algn="ctr"/>
                      <a:r>
                        <a:rPr lang="en-US" dirty="0">
                          <a:latin typeface="Times New Roman" pitchFamily="18" charset="0"/>
                          <a:cs typeface="Times New Roman" pitchFamily="18" charset="0"/>
                        </a:rPr>
                        <a:t>For 2 saws</a:t>
                      </a:r>
                    </a:p>
                  </a:txBody>
                  <a:tcPr/>
                </a:tc>
                <a:tc>
                  <a:txBody>
                    <a:bodyPr/>
                    <a:lstStyle/>
                    <a:p>
                      <a:pPr algn="ctr"/>
                      <a:r>
                        <a:rPr lang="en-US" dirty="0">
                          <a:latin typeface="Times New Roman" pitchFamily="18" charset="0"/>
                          <a:cs typeface="Times New Roman" pitchFamily="18" charset="0"/>
                        </a:rPr>
                        <a:t>15/90= 0.17</a:t>
                      </a:r>
                    </a:p>
                  </a:txBody>
                  <a:tcPr/>
                </a:tc>
                <a:extLst>
                  <a:ext uri="{0D108BD9-81ED-4DB2-BD59-A6C34878D82A}">
                    <a16:rowId xmlns:a16="http://schemas.microsoft.com/office/drawing/2014/main" val="10002"/>
                  </a:ext>
                </a:extLst>
              </a:tr>
            </a:tbl>
          </a:graphicData>
        </a:graphic>
      </p:graphicFrame>
      <p:sp>
        <p:nvSpPr>
          <p:cNvPr id="9" name="TextBox 8"/>
          <p:cNvSpPr txBox="1"/>
          <p:nvPr/>
        </p:nvSpPr>
        <p:spPr>
          <a:xfrm>
            <a:off x="1447800" y="3352800"/>
            <a:ext cx="6248400" cy="369332"/>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The distribution is shown here</a:t>
            </a:r>
          </a:p>
        </p:txBody>
      </p:sp>
      <p:graphicFrame>
        <p:nvGraphicFramePr>
          <p:cNvPr id="11" name="Table 10"/>
          <p:cNvGraphicFramePr>
            <a:graphicFrameLocks noGrp="1"/>
          </p:cNvGraphicFramePr>
          <p:nvPr/>
        </p:nvGraphicFramePr>
        <p:xfrm>
          <a:off x="1828800" y="3886200"/>
          <a:ext cx="5143500" cy="741680"/>
        </p:xfrm>
        <a:graphic>
          <a:graphicData uri="http://schemas.openxmlformats.org/drawingml/2006/table">
            <a:tbl>
              <a:tblPr firstRow="1" bandRow="1">
                <a:tableStyleId>{8799B23B-EC83-4686-B30A-512413B5E67A}</a:tableStyleId>
              </a:tblPr>
              <a:tblGrid>
                <a:gridCol w="22860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tblGrid>
              <a:tr h="370840">
                <a:tc>
                  <a:txBody>
                    <a:bodyPr/>
                    <a:lstStyle/>
                    <a:p>
                      <a:pPr algn="ctr"/>
                      <a:r>
                        <a:rPr lang="en-US" sz="1400" dirty="0">
                          <a:latin typeface="Times New Roman" pitchFamily="18" charset="0"/>
                          <a:cs typeface="Times New Roman" pitchFamily="18" charset="0"/>
                        </a:rPr>
                        <a:t>Number of saws rented </a:t>
                      </a:r>
                      <a:r>
                        <a:rPr lang="en-US" sz="1400" i="1" dirty="0">
                          <a:latin typeface="Times New Roman" pitchFamily="18" charset="0"/>
                          <a:cs typeface="Times New Roman" pitchFamily="18" charset="0"/>
                        </a:rPr>
                        <a:t>X</a:t>
                      </a:r>
                    </a:p>
                  </a:txBody>
                  <a:tcPr/>
                </a:tc>
                <a:tc>
                  <a:txBody>
                    <a:bodyPr/>
                    <a:lstStyle/>
                    <a:p>
                      <a:pPr algn="ctr"/>
                      <a:r>
                        <a:rPr lang="en-US" sz="1400" dirty="0">
                          <a:latin typeface="Times New Roman" pitchFamily="18" charset="0"/>
                          <a:cs typeface="Times New Roman" pitchFamily="18" charset="0"/>
                        </a:rPr>
                        <a:t>0</a:t>
                      </a:r>
                    </a:p>
                  </a:txBody>
                  <a:tcPr/>
                </a:tc>
                <a:tc>
                  <a:txBody>
                    <a:bodyPr/>
                    <a:lstStyle/>
                    <a:p>
                      <a:pPr algn="ctr"/>
                      <a:r>
                        <a:rPr lang="en-US" sz="1400" dirty="0">
                          <a:latin typeface="Times New Roman" pitchFamily="18" charset="0"/>
                          <a:cs typeface="Times New Roman" pitchFamily="18" charset="0"/>
                        </a:rPr>
                        <a:t>1</a:t>
                      </a:r>
                    </a:p>
                  </a:txBody>
                  <a:tcPr/>
                </a:tc>
                <a:tc>
                  <a:txBody>
                    <a:bodyPr/>
                    <a:lstStyle/>
                    <a:p>
                      <a:pPr algn="ctr"/>
                      <a:r>
                        <a:rPr lang="en-US" sz="1400" dirty="0">
                          <a:latin typeface="Times New Roman" pitchFamily="18" charset="0"/>
                          <a:cs typeface="Times New Roman" pitchFamily="18" charset="0"/>
                        </a:rPr>
                        <a:t>2</a:t>
                      </a:r>
                    </a:p>
                  </a:txBody>
                  <a:tcPr/>
                </a:tc>
                <a:extLst>
                  <a:ext uri="{0D108BD9-81ED-4DB2-BD59-A6C34878D82A}">
                    <a16:rowId xmlns:a16="http://schemas.microsoft.com/office/drawing/2014/main" val="10000"/>
                  </a:ext>
                </a:extLst>
              </a:tr>
              <a:tr h="370840">
                <a:tc>
                  <a:txBody>
                    <a:bodyPr/>
                    <a:lstStyle/>
                    <a:p>
                      <a:pPr algn="ctr"/>
                      <a:r>
                        <a:rPr lang="en-US" sz="1400" b="1" dirty="0">
                          <a:latin typeface="Times New Roman" pitchFamily="18" charset="0"/>
                          <a:cs typeface="Times New Roman" pitchFamily="18" charset="0"/>
                        </a:rPr>
                        <a:t>Probability</a:t>
                      </a:r>
                      <a:r>
                        <a:rPr lang="en-US" sz="1400" dirty="0">
                          <a:latin typeface="Times New Roman" pitchFamily="18" charset="0"/>
                          <a:cs typeface="Times New Roman" pitchFamily="18" charset="0"/>
                        </a:rPr>
                        <a:t> </a:t>
                      </a:r>
                      <a:r>
                        <a:rPr lang="en-US" sz="1400" b="1" i="1" dirty="0">
                          <a:latin typeface="Times New Roman" pitchFamily="18" charset="0"/>
                          <a:cs typeface="Times New Roman" pitchFamily="18" charset="0"/>
                        </a:rPr>
                        <a:t>P(x)</a:t>
                      </a:r>
                    </a:p>
                  </a:txBody>
                  <a:tcPr/>
                </a:tc>
                <a:tc>
                  <a:txBody>
                    <a:bodyPr/>
                    <a:lstStyle/>
                    <a:p>
                      <a:pPr algn="ctr"/>
                      <a:r>
                        <a:rPr lang="en-US" sz="1400" dirty="0">
                          <a:latin typeface="Times New Roman" pitchFamily="18" charset="0"/>
                          <a:cs typeface="Times New Roman" pitchFamily="18" charset="0"/>
                        </a:rPr>
                        <a:t>0.50</a:t>
                      </a:r>
                    </a:p>
                  </a:txBody>
                  <a:tcPr/>
                </a:tc>
                <a:tc>
                  <a:txBody>
                    <a:bodyPr/>
                    <a:lstStyle/>
                    <a:p>
                      <a:pPr algn="ctr"/>
                      <a:r>
                        <a:rPr lang="en-US" sz="1400" dirty="0">
                          <a:latin typeface="Times New Roman" pitchFamily="18" charset="0"/>
                          <a:cs typeface="Times New Roman" pitchFamily="18" charset="0"/>
                        </a:rPr>
                        <a:t>0.33</a:t>
                      </a:r>
                    </a:p>
                  </a:txBody>
                  <a:tcPr/>
                </a:tc>
                <a:tc>
                  <a:txBody>
                    <a:bodyPr/>
                    <a:lstStyle/>
                    <a:p>
                      <a:pPr algn="ctr"/>
                      <a:r>
                        <a:rPr lang="en-US" sz="1400" dirty="0">
                          <a:latin typeface="Times New Roman" pitchFamily="18" charset="0"/>
                          <a:cs typeface="Times New Roman" pitchFamily="18" charset="0"/>
                        </a:rPr>
                        <a:t>0.17</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Discrete Probability Distribution </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838200"/>
            <a:ext cx="6248400" cy="369332"/>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The graph is shown here</a:t>
            </a:r>
          </a:p>
        </p:txBody>
      </p:sp>
      <p:pic>
        <p:nvPicPr>
          <p:cNvPr id="68609" name="Picture 1" descr="C:\Users\Alaa\Desktop\New folder\1.jpg"/>
          <p:cNvPicPr>
            <a:picLocks noChangeAspect="1" noChangeArrowheads="1"/>
          </p:cNvPicPr>
          <p:nvPr/>
        </p:nvPicPr>
        <p:blipFill>
          <a:blip r:embed="rId2"/>
          <a:srcRect l="7843" t="72003" r="33333" b="10887"/>
          <a:stretch>
            <a:fillRect/>
          </a:stretch>
        </p:blipFill>
        <p:spPr bwMode="auto">
          <a:xfrm>
            <a:off x="2057400" y="1600200"/>
            <a:ext cx="5905500" cy="2362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Mean, variance, and expectation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838200"/>
            <a:ext cx="7543800" cy="1477328"/>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The mean, variance, and standard deviation for a probability distribution are computed differently from the mean, variance, and standard deviation for samples.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mean of a random variable with a discrete probability distribution is </a:t>
            </a:r>
          </a:p>
        </p:txBody>
      </p:sp>
      <p:graphicFrame>
        <p:nvGraphicFramePr>
          <p:cNvPr id="6" name="Object 5"/>
          <p:cNvGraphicFramePr>
            <a:graphicFrameLocks noChangeAspect="1"/>
          </p:cNvGraphicFramePr>
          <p:nvPr>
            <p:extLst>
              <p:ext uri="{D42A27DB-BD31-4B8C-83A1-F6EECF244321}">
                <p14:modId xmlns:p14="http://schemas.microsoft.com/office/powerpoint/2010/main" val="73781861"/>
              </p:ext>
            </p:extLst>
          </p:nvPr>
        </p:nvGraphicFramePr>
        <p:xfrm>
          <a:off x="2266950" y="2605088"/>
          <a:ext cx="5110163" cy="808037"/>
        </p:xfrm>
        <a:graphic>
          <a:graphicData uri="http://schemas.openxmlformats.org/presentationml/2006/ole">
            <mc:AlternateContent xmlns:mc="http://schemas.openxmlformats.org/markup-compatibility/2006">
              <mc:Choice xmlns:v="urn:schemas-microsoft-com:vml" Requires="v">
                <p:oleObj spid="_x0000_s62471" name="Equation" r:id="rId3" imgW="2489040" imgH="393480" progId="Equation.DSMT4">
                  <p:embed/>
                </p:oleObj>
              </mc:Choice>
              <mc:Fallback>
                <p:oleObj name="Equation" r:id="rId3" imgW="2489040" imgH="393480" progId="Equation.DSMT4">
                  <p:embed/>
                  <p:pic>
                    <p:nvPicPr>
                      <p:cNvPr id="0" name="Picture 2"/>
                      <p:cNvPicPr>
                        <a:picLocks noChangeAspect="1" noChangeArrowheads="1"/>
                      </p:cNvPicPr>
                      <p:nvPr/>
                    </p:nvPicPr>
                    <p:blipFill>
                      <a:blip r:embed="rId4"/>
                      <a:srcRect/>
                      <a:stretch>
                        <a:fillRect/>
                      </a:stretch>
                    </p:blipFill>
                    <p:spPr bwMode="auto">
                      <a:xfrm>
                        <a:off x="2266950" y="2605088"/>
                        <a:ext cx="5110163"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371600" y="3581400"/>
            <a:ext cx="7543800" cy="646331"/>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where 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dirty="0">
                <a:latin typeface="Times New Roman" pitchFamily="18" charset="0"/>
                <a:cs typeface="Times New Roman" pitchFamily="18" charset="0"/>
              </a:rPr>
              <a:t> are the outcomes and P(X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P(X</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P(</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dirty="0">
                <a:latin typeface="Times New Roman" pitchFamily="18" charset="0"/>
                <a:cs typeface="Times New Roman" pitchFamily="18" charset="0"/>
              </a:rPr>
              <a:t>) are the corresponding probabilities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Mean, variance, and expectation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838200"/>
            <a:ext cx="7543800" cy="1477328"/>
          </a:xfrm>
          <a:prstGeom prst="rect">
            <a:avLst/>
          </a:prstGeom>
          <a:solidFill>
            <a:schemeClr val="bg1"/>
          </a:solidFill>
        </p:spPr>
        <p:txBody>
          <a:bodyPr wrap="square" rtlCol="0">
            <a:spAutoFit/>
          </a:bodyPr>
          <a:lstStyle/>
          <a:p>
            <a:r>
              <a:rPr lang="en-US" dirty="0">
                <a:latin typeface="Times New Roman" pitchFamily="18" charset="0"/>
                <a:cs typeface="Times New Roman" pitchFamily="18" charset="0"/>
              </a:rPr>
              <a:t>Example 3</a:t>
            </a:r>
          </a:p>
          <a:p>
            <a:r>
              <a:rPr lang="en-US" dirty="0">
                <a:latin typeface="Times New Roman" pitchFamily="18" charset="0"/>
                <a:cs typeface="Times New Roman" pitchFamily="18" charset="0"/>
              </a:rPr>
              <a:t>Find the mean of the number of spots that appear when a die is tossed.</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Solution: </a:t>
            </a:r>
          </a:p>
          <a:p>
            <a:r>
              <a:rPr lang="en-US" dirty="0">
                <a:latin typeface="Times New Roman" pitchFamily="18" charset="0"/>
                <a:cs typeface="Times New Roman" pitchFamily="18" charset="0"/>
              </a:rPr>
              <a:t>In the toss of a die, the mean can be computed thus. </a:t>
            </a:r>
          </a:p>
        </p:txBody>
      </p:sp>
      <p:graphicFrame>
        <p:nvGraphicFramePr>
          <p:cNvPr id="10" name="Table 9"/>
          <p:cNvGraphicFramePr>
            <a:graphicFrameLocks noGrp="1"/>
          </p:cNvGraphicFramePr>
          <p:nvPr/>
        </p:nvGraphicFramePr>
        <p:xfrm>
          <a:off x="1676400" y="2590800"/>
          <a:ext cx="6096000" cy="741680"/>
        </p:xfrm>
        <a:graphic>
          <a:graphicData uri="http://schemas.openxmlformats.org/drawingml/2006/table">
            <a:tbl>
              <a:tblPr firstRow="1" bandRow="1">
                <a:tableStyleId>{ED083AE6-46FA-4A59-8FB0-9F97EB10719F}</a:tableStyleId>
              </a:tblPr>
              <a:tblGrid>
                <a:gridCol w="1828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tblGrid>
              <a:tr h="370840">
                <a:tc>
                  <a:txBody>
                    <a:bodyPr/>
                    <a:lstStyle/>
                    <a:p>
                      <a:r>
                        <a:rPr lang="en-US" sz="1600" dirty="0">
                          <a:latin typeface="Times New Roman" pitchFamily="18" charset="0"/>
                          <a:cs typeface="Times New Roman" pitchFamily="18" charset="0"/>
                        </a:rPr>
                        <a:t>Outcome X</a:t>
                      </a:r>
                    </a:p>
                  </a:txBody>
                  <a:tcPr/>
                </a:tc>
                <a:tc>
                  <a:txBody>
                    <a:bodyPr/>
                    <a:lstStyle/>
                    <a:p>
                      <a:pPr algn="ctr"/>
                      <a:r>
                        <a:rPr lang="en-US" sz="1600" dirty="0">
                          <a:latin typeface="Times New Roman" pitchFamily="18" charset="0"/>
                          <a:cs typeface="Times New Roman" pitchFamily="18" charset="0"/>
                        </a:rPr>
                        <a:t>1</a:t>
                      </a:r>
                    </a:p>
                  </a:txBody>
                  <a:tcPr/>
                </a:tc>
                <a:tc>
                  <a:txBody>
                    <a:bodyPr/>
                    <a:lstStyle/>
                    <a:p>
                      <a:pPr algn="ctr"/>
                      <a:r>
                        <a:rPr lang="en-US" sz="1600" dirty="0">
                          <a:latin typeface="Times New Roman" pitchFamily="18" charset="0"/>
                          <a:cs typeface="Times New Roman" pitchFamily="18" charset="0"/>
                        </a:rPr>
                        <a:t>2</a:t>
                      </a:r>
                    </a:p>
                  </a:txBody>
                  <a:tcPr/>
                </a:tc>
                <a:tc>
                  <a:txBody>
                    <a:bodyPr/>
                    <a:lstStyle/>
                    <a:p>
                      <a:pPr algn="ctr"/>
                      <a:r>
                        <a:rPr lang="en-US" sz="1600" dirty="0">
                          <a:latin typeface="Times New Roman" pitchFamily="18" charset="0"/>
                          <a:cs typeface="Times New Roman" pitchFamily="18" charset="0"/>
                        </a:rPr>
                        <a:t>3</a:t>
                      </a:r>
                    </a:p>
                  </a:txBody>
                  <a:tcPr/>
                </a:tc>
                <a:tc>
                  <a:txBody>
                    <a:bodyPr/>
                    <a:lstStyle/>
                    <a:p>
                      <a:pPr algn="ctr"/>
                      <a:r>
                        <a:rPr lang="en-US" sz="1600" dirty="0">
                          <a:latin typeface="Times New Roman" pitchFamily="18" charset="0"/>
                          <a:cs typeface="Times New Roman" pitchFamily="18" charset="0"/>
                        </a:rPr>
                        <a:t>4</a:t>
                      </a:r>
                    </a:p>
                  </a:txBody>
                  <a:tcPr/>
                </a:tc>
                <a:tc>
                  <a:txBody>
                    <a:bodyPr/>
                    <a:lstStyle/>
                    <a:p>
                      <a:pPr algn="ctr"/>
                      <a:r>
                        <a:rPr lang="en-US" sz="1600" dirty="0">
                          <a:latin typeface="Times New Roman" pitchFamily="18" charset="0"/>
                          <a:cs typeface="Times New Roman" pitchFamily="18" charset="0"/>
                        </a:rPr>
                        <a:t>5</a:t>
                      </a:r>
                    </a:p>
                  </a:txBody>
                  <a:tcPr/>
                </a:tc>
                <a:tc>
                  <a:txBody>
                    <a:bodyPr/>
                    <a:lstStyle/>
                    <a:p>
                      <a:pPr algn="ctr"/>
                      <a:r>
                        <a:rPr lang="en-US" sz="1600" dirty="0">
                          <a:latin typeface="Times New Roman" pitchFamily="18" charset="0"/>
                          <a:cs typeface="Times New Roman" pitchFamily="18" charset="0"/>
                        </a:rPr>
                        <a:t>6</a:t>
                      </a:r>
                    </a:p>
                  </a:txBody>
                  <a:tcPr/>
                </a:tc>
                <a:extLst>
                  <a:ext uri="{0D108BD9-81ED-4DB2-BD59-A6C34878D82A}">
                    <a16:rowId xmlns:a16="http://schemas.microsoft.com/office/drawing/2014/main" val="10000"/>
                  </a:ext>
                </a:extLst>
              </a:tr>
              <a:tr h="370840">
                <a:tc>
                  <a:txBody>
                    <a:bodyPr/>
                    <a:lstStyle/>
                    <a:p>
                      <a:r>
                        <a:rPr lang="en-US" sz="1600" b="1" dirty="0">
                          <a:latin typeface="Times New Roman" pitchFamily="18" charset="0"/>
                          <a:cs typeface="Times New Roman" pitchFamily="18" charset="0"/>
                        </a:rPr>
                        <a:t>Probability P(X)</a:t>
                      </a:r>
                    </a:p>
                  </a:txBody>
                  <a:tcPr/>
                </a:tc>
                <a:tc>
                  <a:txBody>
                    <a:bodyPr/>
                    <a:lstStyle/>
                    <a:p>
                      <a:pPr algn="ctr"/>
                      <a:r>
                        <a:rPr lang="en-US" sz="1600" dirty="0">
                          <a:latin typeface="Times New Roman" pitchFamily="18" charset="0"/>
                          <a:cs typeface="Times New Roman" pitchFamily="18" charset="0"/>
                        </a:rPr>
                        <a:t>1/6</a:t>
                      </a:r>
                    </a:p>
                  </a:txBody>
                  <a:tcPr/>
                </a:tc>
                <a:tc>
                  <a:txBody>
                    <a:bodyPr/>
                    <a:lstStyle/>
                    <a:p>
                      <a:pPr algn="ctr"/>
                      <a:r>
                        <a:rPr lang="en-US" sz="1600">
                          <a:latin typeface="Times New Roman" pitchFamily="18" charset="0"/>
                          <a:cs typeface="Times New Roman" pitchFamily="18" charset="0"/>
                        </a:rPr>
                        <a:t>1/6</a:t>
                      </a:r>
                      <a:endParaRPr lang="en-US" sz="1600" dirty="0">
                        <a:latin typeface="Times New Roman" pitchFamily="18" charset="0"/>
                        <a:cs typeface="Times New Roman" pitchFamily="18" charset="0"/>
                      </a:endParaRPr>
                    </a:p>
                  </a:txBody>
                  <a:tcPr/>
                </a:tc>
                <a:tc>
                  <a:txBody>
                    <a:bodyPr/>
                    <a:lstStyle/>
                    <a:p>
                      <a:pPr algn="ctr"/>
                      <a:r>
                        <a:rPr lang="en-US" sz="1600">
                          <a:latin typeface="Times New Roman" pitchFamily="18" charset="0"/>
                          <a:cs typeface="Times New Roman" pitchFamily="18" charset="0"/>
                        </a:rPr>
                        <a:t>1/6</a:t>
                      </a:r>
                      <a:endParaRPr lang="en-US" sz="1600" dirty="0">
                        <a:latin typeface="Times New Roman" pitchFamily="18" charset="0"/>
                        <a:cs typeface="Times New Roman" pitchFamily="18" charset="0"/>
                      </a:endParaRPr>
                    </a:p>
                  </a:txBody>
                  <a:tcPr/>
                </a:tc>
                <a:tc>
                  <a:txBody>
                    <a:bodyPr/>
                    <a:lstStyle/>
                    <a:p>
                      <a:pPr algn="ctr"/>
                      <a:r>
                        <a:rPr lang="en-US" sz="1600">
                          <a:latin typeface="Times New Roman" pitchFamily="18" charset="0"/>
                          <a:cs typeface="Times New Roman" pitchFamily="18" charset="0"/>
                        </a:rPr>
                        <a:t>1/6</a:t>
                      </a:r>
                      <a:endParaRPr lang="en-US" sz="1600" dirty="0">
                        <a:latin typeface="Times New Roman" pitchFamily="18" charset="0"/>
                        <a:cs typeface="Times New Roman" pitchFamily="18" charset="0"/>
                      </a:endParaRPr>
                    </a:p>
                  </a:txBody>
                  <a:tcPr/>
                </a:tc>
                <a:tc>
                  <a:txBody>
                    <a:bodyPr/>
                    <a:lstStyle/>
                    <a:p>
                      <a:pPr algn="ctr"/>
                      <a:r>
                        <a:rPr lang="en-US" sz="1600">
                          <a:latin typeface="Times New Roman" pitchFamily="18" charset="0"/>
                          <a:cs typeface="Times New Roman" pitchFamily="18" charset="0"/>
                        </a:rPr>
                        <a:t>1/6</a:t>
                      </a:r>
                      <a:endParaRPr lang="en-US" sz="1600" dirty="0">
                        <a:latin typeface="Times New Roman" pitchFamily="18" charset="0"/>
                        <a:cs typeface="Times New Roman" pitchFamily="18" charset="0"/>
                      </a:endParaRPr>
                    </a:p>
                  </a:txBody>
                  <a:tcPr/>
                </a:tc>
                <a:tc>
                  <a:txBody>
                    <a:bodyPr/>
                    <a:lstStyle/>
                    <a:p>
                      <a:pPr algn="ctr"/>
                      <a:r>
                        <a:rPr lang="en-US" sz="1600" dirty="0">
                          <a:latin typeface="Times New Roman" pitchFamily="18" charset="0"/>
                          <a:cs typeface="Times New Roman" pitchFamily="18" charset="0"/>
                        </a:rPr>
                        <a:t>1/6</a:t>
                      </a:r>
                    </a:p>
                  </a:txBody>
                  <a:tcPr/>
                </a:tc>
                <a:extLst>
                  <a:ext uri="{0D108BD9-81ED-4DB2-BD59-A6C34878D82A}">
                    <a16:rowId xmlns:a16="http://schemas.microsoft.com/office/drawing/2014/main" val="10001"/>
                  </a:ext>
                </a:extLst>
              </a:tr>
            </a:tbl>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410842840"/>
              </p:ext>
            </p:extLst>
          </p:nvPr>
        </p:nvGraphicFramePr>
        <p:xfrm>
          <a:off x="2084388" y="3763963"/>
          <a:ext cx="5202237" cy="1300162"/>
        </p:xfrm>
        <a:graphic>
          <a:graphicData uri="http://schemas.openxmlformats.org/presentationml/2006/ole">
            <mc:AlternateContent xmlns:mc="http://schemas.openxmlformats.org/markup-compatibility/2006">
              <mc:Choice xmlns:v="urn:schemas-microsoft-com:vml" Requires="v">
                <p:oleObj spid="_x0000_s63496" name="Equation" r:id="rId3" imgW="2793960" imgH="698400" progId="Equation.DSMT4">
                  <p:embed/>
                </p:oleObj>
              </mc:Choice>
              <mc:Fallback>
                <p:oleObj name="Equation" r:id="rId3" imgW="2793960" imgH="698400" progId="Equation.DSMT4">
                  <p:embed/>
                  <p:pic>
                    <p:nvPicPr>
                      <p:cNvPr id="0" name="Picture 3"/>
                      <p:cNvPicPr>
                        <a:picLocks noChangeAspect="1" noChangeArrowheads="1"/>
                      </p:cNvPicPr>
                      <p:nvPr/>
                    </p:nvPicPr>
                    <p:blipFill>
                      <a:blip r:embed="rId4"/>
                      <a:srcRect/>
                      <a:stretch>
                        <a:fillRect/>
                      </a:stretch>
                    </p:blipFill>
                    <p:spPr bwMode="auto">
                      <a:xfrm>
                        <a:off x="2084388" y="3763963"/>
                        <a:ext cx="5202237" cy="130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Mean, variance, and expectation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69636" name="Picture 4" descr="C:\Users\Alaa\Desktop\New folder\0.jpg"/>
          <p:cNvPicPr>
            <a:picLocks noChangeAspect="1" noChangeArrowheads="1"/>
          </p:cNvPicPr>
          <p:nvPr/>
        </p:nvPicPr>
        <p:blipFill>
          <a:blip r:embed="rId2"/>
          <a:srcRect l="1961" t="16501" r="20588" b="50705"/>
          <a:stretch>
            <a:fillRect/>
          </a:stretch>
        </p:blipFill>
        <p:spPr bwMode="auto">
          <a:xfrm rot="10800000">
            <a:off x="1142999" y="838200"/>
            <a:ext cx="7721048" cy="4495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219200"/>
            <a:ext cx="7467600" cy="1754326"/>
          </a:xfrm>
          <a:prstGeom prst="rect">
            <a:avLst/>
          </a:prstGeom>
          <a:noFill/>
        </p:spPr>
        <p:txBody>
          <a:bodyPr wrap="square" rtlCol="0">
            <a:spAutoFit/>
          </a:bodyPr>
          <a:lstStyle/>
          <a:p>
            <a:r>
              <a:rPr lang="en-US" b="1" dirty="0">
                <a:solidFill>
                  <a:srgbClr val="FF0000"/>
                </a:solidFill>
              </a:rPr>
              <a:t>Example 1</a:t>
            </a:r>
            <a:r>
              <a:rPr lang="en-US" dirty="0"/>
              <a:t> Find the sample for rolling two dice</a:t>
            </a:r>
          </a:p>
          <a:p>
            <a:endParaRPr lang="en-US" dirty="0"/>
          </a:p>
          <a:p>
            <a:r>
              <a:rPr lang="en-US" b="1" dirty="0">
                <a:solidFill>
                  <a:srgbClr val="FF0000"/>
                </a:solidFill>
              </a:rPr>
              <a:t>Solution</a:t>
            </a:r>
          </a:p>
          <a:p>
            <a:r>
              <a:rPr lang="en-US" dirty="0"/>
              <a:t>Since each die can land in six different ways, and two dice are rolled, the sample space can be presented by a rectangular array, as shown in figure below. The sample space is the list of pairs of numbers in the chart. </a:t>
            </a:r>
          </a:p>
        </p:txBody>
      </p:sp>
      <p:graphicFrame>
        <p:nvGraphicFramePr>
          <p:cNvPr id="10" name="Table 9"/>
          <p:cNvGraphicFramePr>
            <a:graphicFrameLocks noGrp="1"/>
          </p:cNvGraphicFramePr>
          <p:nvPr/>
        </p:nvGraphicFramePr>
        <p:xfrm>
          <a:off x="2057400" y="3276600"/>
          <a:ext cx="5334000" cy="2966720"/>
        </p:xfrm>
        <a:graphic>
          <a:graphicData uri="http://schemas.openxmlformats.org/drawingml/2006/table">
            <a:tbl>
              <a:tblPr firstRow="1" bandRow="1">
                <a:tableStyleId>{8799B23B-EC83-4686-B30A-512413B5E67A}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70840">
                <a:tc rowSpan="2">
                  <a:txBody>
                    <a:bodyPr/>
                    <a:lstStyle/>
                    <a:p>
                      <a:r>
                        <a:rPr kumimoji="0" lang="en-US" b="1" kern="1200" dirty="0">
                          <a:solidFill>
                            <a:schemeClr val="tx1"/>
                          </a:solidFill>
                          <a:latin typeface="Times New Roman" pitchFamily="18" charset="0"/>
                          <a:ea typeface="+mn-ea"/>
                          <a:cs typeface="Times New Roman" pitchFamily="18" charset="0"/>
                        </a:rPr>
                        <a:t>Die 1</a:t>
                      </a:r>
                    </a:p>
                  </a:txBody>
                  <a:tcPr anchor="b"/>
                </a:tc>
                <a:tc gridSpan="6">
                  <a:txBody>
                    <a:bodyPr/>
                    <a:lstStyle/>
                    <a:p>
                      <a:pPr algn="ctr"/>
                      <a:r>
                        <a:rPr lang="en-US" dirty="0">
                          <a:latin typeface="Times New Roman" pitchFamily="18" charset="0"/>
                          <a:cs typeface="Times New Roman" pitchFamily="18" charset="0"/>
                        </a:rPr>
                        <a:t>Die 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a:t>
                      </a:r>
                    </a:p>
                  </a:txBody>
                  <a:tcPr/>
                </a:tc>
                <a:extLst>
                  <a:ext uri="{0D108BD9-81ED-4DB2-BD59-A6C34878D82A}">
                    <a16:rowId xmlns:a16="http://schemas.microsoft.com/office/drawing/2014/main" val="10001"/>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(1,6)</a:t>
                      </a:r>
                    </a:p>
                  </a:txBody>
                  <a:tcPr/>
                </a:tc>
                <a:extLst>
                  <a:ext uri="{0D108BD9-81ED-4DB2-BD59-A6C34878D82A}">
                    <a16:rowId xmlns:a16="http://schemas.microsoft.com/office/drawing/2014/main" val="10002"/>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(2,6)</a:t>
                      </a:r>
                    </a:p>
                  </a:txBody>
                  <a:tcPr/>
                </a:tc>
                <a:extLst>
                  <a:ext uri="{0D108BD9-81ED-4DB2-BD59-A6C34878D82A}">
                    <a16:rowId xmlns:a16="http://schemas.microsoft.com/office/drawing/2014/main" val="10003"/>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(3,6)</a:t>
                      </a:r>
                    </a:p>
                  </a:txBody>
                  <a:tcPr/>
                </a:tc>
                <a:extLst>
                  <a:ext uri="{0D108BD9-81ED-4DB2-BD59-A6C34878D82A}">
                    <a16:rowId xmlns:a16="http://schemas.microsoft.com/office/drawing/2014/main" val="10004"/>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(4,6)</a:t>
                      </a:r>
                    </a:p>
                  </a:txBody>
                  <a:tcPr/>
                </a:tc>
                <a:extLst>
                  <a:ext uri="{0D108BD9-81ED-4DB2-BD59-A6C34878D82A}">
                    <a16:rowId xmlns:a16="http://schemas.microsoft.com/office/drawing/2014/main" val="10005"/>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(5,6)</a:t>
                      </a:r>
                    </a:p>
                  </a:txBody>
                  <a:tcPr/>
                </a:tc>
                <a:extLst>
                  <a:ext uri="{0D108BD9-81ED-4DB2-BD59-A6C34878D82A}">
                    <a16:rowId xmlns:a16="http://schemas.microsoft.com/office/drawing/2014/main" val="10006"/>
                  </a:ext>
                </a:extLst>
              </a:tr>
              <a:tr h="370840">
                <a:tc>
                  <a:txBody>
                    <a:bodyPr/>
                    <a:lstStyle/>
                    <a:p>
                      <a:pPr algn="ctr"/>
                      <a:r>
                        <a:rPr kumimoji="0" lang="en-US" b="1" kern="1200" dirty="0">
                          <a:solidFill>
                            <a:schemeClr val="tx1"/>
                          </a:solidFill>
                          <a:latin typeface="Times New Roman" pitchFamily="18" charset="0"/>
                          <a:ea typeface="+mn-ea"/>
                          <a:cs typeface="Times New Roman" pitchFamily="18" charset="0"/>
                        </a:rPr>
                        <a:t>6</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(6,1)</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(6,2)</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(6,3)</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(6,4)</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(6,5)</a:t>
                      </a:r>
                    </a:p>
                  </a:txBody>
                  <a:tcPr/>
                </a:tc>
                <a:tc>
                  <a:txBody>
                    <a:bodyPr/>
                    <a:lstStyle/>
                    <a:p>
                      <a:pPr algn="ctr"/>
                      <a:r>
                        <a:rPr kumimoji="0" lang="en-US" b="1" kern="1200" dirty="0">
                          <a:solidFill>
                            <a:schemeClr val="tx1"/>
                          </a:solidFill>
                          <a:latin typeface="Times New Roman" pitchFamily="18" charset="0"/>
                          <a:ea typeface="+mn-ea"/>
                          <a:cs typeface="Times New Roman" pitchFamily="18" charset="0"/>
                        </a:rPr>
                        <a:t>(6,6)</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Mean, variance, and expectation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0658" name="Picture 2" descr="C:\Users\Alaa\Desktop\New folder\9.jpg"/>
          <p:cNvPicPr>
            <a:picLocks noChangeAspect="1" noChangeArrowheads="1"/>
          </p:cNvPicPr>
          <p:nvPr/>
        </p:nvPicPr>
        <p:blipFill>
          <a:blip r:embed="rId2"/>
          <a:srcRect l="16667" t="19338" r="23529" b="48581"/>
          <a:stretch>
            <a:fillRect/>
          </a:stretch>
        </p:blipFill>
        <p:spPr bwMode="auto">
          <a:xfrm>
            <a:off x="2057400" y="914400"/>
            <a:ext cx="6248400" cy="46094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1682" name="Picture 2" descr="C:\Users\Alaa\Desktop\New folder\5.jpg"/>
          <p:cNvPicPr>
            <a:picLocks noChangeAspect="1" noChangeArrowheads="1"/>
          </p:cNvPicPr>
          <p:nvPr/>
        </p:nvPicPr>
        <p:blipFill>
          <a:blip r:embed="rId2"/>
          <a:srcRect l="17422" t="68439" r="21793" b="22293"/>
          <a:stretch>
            <a:fillRect/>
          </a:stretch>
        </p:blipFill>
        <p:spPr bwMode="auto">
          <a:xfrm>
            <a:off x="1523999" y="914400"/>
            <a:ext cx="5451231" cy="1143000"/>
          </a:xfrm>
          <a:prstGeom prst="rect">
            <a:avLst/>
          </a:prstGeom>
          <a:noFill/>
        </p:spPr>
      </p:pic>
      <p:pic>
        <p:nvPicPr>
          <p:cNvPr id="71683" name="Picture 3" descr="C:\Users\Alaa\Desktop\New folder\00.jpg"/>
          <p:cNvPicPr>
            <a:picLocks noChangeAspect="1" noChangeArrowheads="1"/>
          </p:cNvPicPr>
          <p:nvPr/>
        </p:nvPicPr>
        <p:blipFill>
          <a:blip r:embed="rId3"/>
          <a:srcRect l="8824" t="10798" r="33333" b="53557"/>
          <a:stretch>
            <a:fillRect/>
          </a:stretch>
        </p:blipFill>
        <p:spPr bwMode="auto">
          <a:xfrm rot="10800000">
            <a:off x="1600200" y="2057400"/>
            <a:ext cx="5181600" cy="439118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2706" name="Picture 2" descr="C:\Users\Alaa\Desktop\New folder\000.jpg"/>
          <p:cNvPicPr>
            <a:picLocks noChangeAspect="1" noChangeArrowheads="1"/>
          </p:cNvPicPr>
          <p:nvPr/>
        </p:nvPicPr>
        <p:blipFill>
          <a:blip r:embed="rId2"/>
          <a:srcRect l="20588" t="5792" r="20588" b="62840"/>
          <a:stretch>
            <a:fillRect/>
          </a:stretch>
        </p:blipFill>
        <p:spPr bwMode="auto">
          <a:xfrm>
            <a:off x="1676400" y="762000"/>
            <a:ext cx="6546273" cy="4800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3730" name="Picture 2" descr="C:\Users\Alaa\Desktop\New folder\000.jpg"/>
          <p:cNvPicPr>
            <a:picLocks noChangeAspect="1" noChangeArrowheads="1"/>
          </p:cNvPicPr>
          <p:nvPr/>
        </p:nvPicPr>
        <p:blipFill>
          <a:blip r:embed="rId2"/>
          <a:srcRect l="19608" t="40725" r="20588" b="57136"/>
          <a:stretch>
            <a:fillRect/>
          </a:stretch>
        </p:blipFill>
        <p:spPr bwMode="auto">
          <a:xfrm>
            <a:off x="1371600" y="838200"/>
            <a:ext cx="7747000" cy="381000"/>
          </a:xfrm>
          <a:prstGeom prst="rect">
            <a:avLst/>
          </a:prstGeom>
          <a:noFill/>
        </p:spPr>
      </p:pic>
      <p:pic>
        <p:nvPicPr>
          <p:cNvPr id="6" name="Picture 2" descr="C:\Users\Alaa\Desktop\New folder\000.jpg"/>
          <p:cNvPicPr>
            <a:picLocks noChangeAspect="1" noChangeArrowheads="1"/>
          </p:cNvPicPr>
          <p:nvPr/>
        </p:nvPicPr>
        <p:blipFill>
          <a:blip r:embed="rId2"/>
          <a:srcRect l="19608" t="57834" r="20588" b="27591"/>
          <a:stretch>
            <a:fillRect/>
          </a:stretch>
        </p:blipFill>
        <p:spPr bwMode="auto">
          <a:xfrm>
            <a:off x="1371600" y="1905000"/>
            <a:ext cx="7275443" cy="2438400"/>
          </a:xfrm>
          <a:prstGeom prst="rect">
            <a:avLst/>
          </a:prstGeom>
          <a:noFill/>
        </p:spPr>
      </p:pic>
      <p:sp>
        <p:nvSpPr>
          <p:cNvPr id="8" name="TextBox 7"/>
          <p:cNvSpPr txBox="1"/>
          <p:nvPr/>
        </p:nvSpPr>
        <p:spPr>
          <a:xfrm>
            <a:off x="1371600" y="1371600"/>
            <a:ext cx="2133600" cy="381000"/>
          </a:xfrm>
          <a:prstGeom prst="rect">
            <a:avLst/>
          </a:prstGeom>
          <a:noFill/>
        </p:spPr>
        <p:txBody>
          <a:bodyPr wrap="square" rtlCol="0">
            <a:spAutoFit/>
          </a:bodyPr>
          <a:lstStyle/>
          <a:p>
            <a:r>
              <a:rPr lang="en-US" b="1" dirty="0"/>
              <a:t>Solution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4754" name="Picture 2" descr="C:\Users\Alaa\Desktop\New folder\00000.jpg"/>
          <p:cNvPicPr>
            <a:picLocks noChangeAspect="1" noChangeArrowheads="1"/>
          </p:cNvPicPr>
          <p:nvPr/>
        </p:nvPicPr>
        <p:blipFill>
          <a:blip r:embed="rId2"/>
          <a:srcRect l="8824" t="14451" r="13725" b="39923"/>
          <a:stretch>
            <a:fillRect/>
          </a:stretch>
        </p:blipFill>
        <p:spPr bwMode="auto">
          <a:xfrm rot="10800000">
            <a:off x="1371600" y="838199"/>
            <a:ext cx="7010400" cy="567931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914400"/>
            <a:ext cx="7391400" cy="1077218"/>
          </a:xfrm>
          <a:prstGeom prst="rect">
            <a:avLst/>
          </a:prstGeom>
          <a:noFill/>
        </p:spPr>
        <p:txBody>
          <a:bodyPr wrap="square" rtlCol="0">
            <a:spAutoFit/>
          </a:bodyPr>
          <a:lstStyle/>
          <a:p>
            <a:r>
              <a:rPr lang="en-US" sz="1600" dirty="0">
                <a:latin typeface="Times New Roman" pitchFamily="18" charset="0"/>
                <a:cs typeface="Times New Roman" pitchFamily="18" charset="0"/>
              </a:rPr>
              <a:t>Computing probabilities by using the binomial probability formula can be quite tedious at times, so tables have been developed for selected values of n and p. for example, a coin is tossed 3 times, find the probability of getting exactly two heads. </a:t>
            </a:r>
          </a:p>
          <a:p>
            <a:r>
              <a:rPr lang="en-US" sz="1600" dirty="0">
                <a:latin typeface="Times New Roman" pitchFamily="18" charset="0"/>
                <a:cs typeface="Times New Roman" pitchFamily="18" charset="0"/>
              </a:rPr>
              <a:t>Since n = 3, x = 2, and p = 0.5, from table we get:</a:t>
            </a:r>
          </a:p>
        </p:txBody>
      </p:sp>
      <p:pic>
        <p:nvPicPr>
          <p:cNvPr id="75778" name="Picture 2" descr="C:\Users\Alaa\Desktop\New folder\ttt.jpg"/>
          <p:cNvPicPr>
            <a:picLocks noChangeAspect="1" noChangeArrowheads="1"/>
          </p:cNvPicPr>
          <p:nvPr/>
        </p:nvPicPr>
        <p:blipFill>
          <a:blip r:embed="rId2"/>
          <a:srcRect l="18627" t="13634" r="21683" b="63553"/>
          <a:stretch>
            <a:fillRect/>
          </a:stretch>
        </p:blipFill>
        <p:spPr bwMode="auto">
          <a:xfrm>
            <a:off x="1524000" y="2133600"/>
            <a:ext cx="6934200" cy="364456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6802" name="Picture 2" descr="C:\Users\Alaa\Desktop\New folder\ttt.jpg"/>
          <p:cNvPicPr>
            <a:picLocks noChangeAspect="1" noChangeArrowheads="1"/>
          </p:cNvPicPr>
          <p:nvPr/>
        </p:nvPicPr>
        <p:blipFill>
          <a:blip r:embed="rId2"/>
          <a:srcRect l="17647" t="38709" r="20588" b="30759"/>
          <a:stretch>
            <a:fillRect/>
          </a:stretch>
        </p:blipFill>
        <p:spPr bwMode="auto">
          <a:xfrm>
            <a:off x="1295400" y="990600"/>
            <a:ext cx="6629400" cy="450668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6803" name="Picture 3" descr="C:\Users\Alaa\Desktop\New folder\99.jpg"/>
          <p:cNvPicPr>
            <a:picLocks noChangeAspect="1" noChangeArrowheads="1"/>
          </p:cNvPicPr>
          <p:nvPr/>
        </p:nvPicPr>
        <p:blipFill>
          <a:blip r:embed="rId2"/>
          <a:srcRect l="5882" t="44304" r="35294" b="42864"/>
          <a:stretch>
            <a:fillRect/>
          </a:stretch>
        </p:blipFill>
        <p:spPr bwMode="auto">
          <a:xfrm rot="10800000">
            <a:off x="1295400" y="990600"/>
            <a:ext cx="6858000" cy="2057400"/>
          </a:xfrm>
          <a:prstGeom prst="rect">
            <a:avLst/>
          </a:prstGeom>
          <a:noFill/>
        </p:spPr>
      </p:pic>
      <p:pic>
        <p:nvPicPr>
          <p:cNvPr id="8" name="Picture 3" descr="C:\Users\Alaa\Desktop\New folder\99.jpg"/>
          <p:cNvPicPr>
            <a:picLocks noChangeAspect="1" noChangeArrowheads="1"/>
          </p:cNvPicPr>
          <p:nvPr/>
        </p:nvPicPr>
        <p:blipFill>
          <a:blip r:embed="rId2"/>
          <a:srcRect l="5882" t="21491" r="35294" b="64251"/>
          <a:stretch>
            <a:fillRect/>
          </a:stretch>
        </p:blipFill>
        <p:spPr bwMode="auto">
          <a:xfrm rot="10800000">
            <a:off x="1447800" y="3276600"/>
            <a:ext cx="6629400" cy="2209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62580"/>
            <a:ext cx="5334000" cy="523220"/>
          </a:xfrm>
          <a:prstGeom prst="rect">
            <a:avLst/>
          </a:prstGeom>
          <a:noFill/>
        </p:spPr>
        <p:txBody>
          <a:bodyPr wrap="square" rtlCol="0">
            <a:spAutoFit/>
          </a:bodyPr>
          <a:lstStyle/>
          <a:p>
            <a:r>
              <a:rPr lang="en-US" sz="2800" dirty="0"/>
              <a:t>The binomial distribution</a:t>
            </a:r>
          </a:p>
        </p:txBody>
      </p:sp>
      <p:cxnSp>
        <p:nvCxnSpPr>
          <p:cNvPr id="7" name="Straight Connector 6"/>
          <p:cNvCxnSpPr/>
          <p:nvPr/>
        </p:nvCxnSpPr>
        <p:spPr>
          <a:xfrm>
            <a:off x="1371600" y="6858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77826" name="Picture 2" descr="C:\Users\Alaa\Desktop\New folder\pppp.jpg"/>
          <p:cNvPicPr>
            <a:picLocks noChangeAspect="1" noChangeArrowheads="1"/>
          </p:cNvPicPr>
          <p:nvPr/>
        </p:nvPicPr>
        <p:blipFill>
          <a:blip r:embed="rId2"/>
          <a:srcRect l="11765" t="17912" r="27451" b="40027"/>
          <a:stretch>
            <a:fillRect/>
          </a:stretch>
        </p:blipFill>
        <p:spPr bwMode="auto">
          <a:xfrm>
            <a:off x="1371600" y="761999"/>
            <a:ext cx="5791200" cy="55109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219200"/>
            <a:ext cx="7467600" cy="3139321"/>
          </a:xfrm>
          <a:prstGeom prst="rect">
            <a:avLst/>
          </a:prstGeom>
          <a:noFill/>
        </p:spPr>
        <p:txBody>
          <a:bodyPr wrap="square" rtlCol="0">
            <a:spAutoFit/>
          </a:bodyPr>
          <a:lstStyle/>
          <a:p>
            <a:r>
              <a:rPr lang="en-US" b="1" dirty="0">
                <a:solidFill>
                  <a:srgbClr val="FF0000"/>
                </a:solidFill>
              </a:rPr>
              <a:t>Example 2</a:t>
            </a:r>
            <a:r>
              <a:rPr lang="en-US" dirty="0"/>
              <a:t> Find the sample space for the gender of the children if a family has three children. Use </a:t>
            </a:r>
            <a:r>
              <a:rPr lang="en-US" b="1" dirty="0">
                <a:solidFill>
                  <a:srgbClr val="FF0000"/>
                </a:solidFill>
              </a:rPr>
              <a:t>B</a:t>
            </a:r>
            <a:r>
              <a:rPr lang="en-US" dirty="0"/>
              <a:t> for boy and </a:t>
            </a:r>
            <a:r>
              <a:rPr lang="en-US" b="1" dirty="0">
                <a:solidFill>
                  <a:srgbClr val="FF0000"/>
                </a:solidFill>
              </a:rPr>
              <a:t>G</a:t>
            </a:r>
            <a:r>
              <a:rPr lang="en-US" dirty="0"/>
              <a:t> for girl. </a:t>
            </a:r>
          </a:p>
          <a:p>
            <a:endParaRPr lang="en-US" dirty="0"/>
          </a:p>
          <a:p>
            <a:r>
              <a:rPr lang="en-US" b="1" dirty="0">
                <a:solidFill>
                  <a:srgbClr val="FF0000"/>
                </a:solidFill>
              </a:rPr>
              <a:t>Solution</a:t>
            </a:r>
          </a:p>
          <a:p>
            <a:r>
              <a:rPr lang="en-US" dirty="0"/>
              <a:t>There are two genders, male and female, and each child could be either gender. Hence there are eight possibilities,  as shown here </a:t>
            </a:r>
          </a:p>
          <a:p>
            <a:endParaRPr lang="en-US" dirty="0"/>
          </a:p>
          <a:p>
            <a:r>
              <a:rPr lang="en-US" dirty="0"/>
              <a:t>BBB	BBG	BGB	GBB	GGG	GGB	GBG	BGG</a:t>
            </a:r>
          </a:p>
          <a:p>
            <a:endParaRPr lang="en-US" dirty="0"/>
          </a:p>
          <a:p>
            <a:r>
              <a:rPr lang="en-US" dirty="0"/>
              <a:t>There is another way to find all possible outcomes of a probability experiments is to use a </a:t>
            </a:r>
            <a:r>
              <a:rPr lang="en-US" b="1" dirty="0">
                <a:solidFill>
                  <a:srgbClr val="FF0000"/>
                </a:solidFill>
              </a:rPr>
              <a:t>tree diagram</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24000" y="2819400"/>
            <a:ext cx="2057400" cy="1143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3962400"/>
            <a:ext cx="2209800" cy="990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81400" y="2580167"/>
            <a:ext cx="685800" cy="369332"/>
          </a:xfrm>
          <a:prstGeom prst="rect">
            <a:avLst/>
          </a:prstGeom>
          <a:noFill/>
        </p:spPr>
        <p:txBody>
          <a:bodyPr wrap="square" rtlCol="0">
            <a:spAutoFit/>
          </a:bodyPr>
          <a:lstStyle/>
          <a:p>
            <a:r>
              <a:rPr lang="en-US" b="1" dirty="0">
                <a:solidFill>
                  <a:srgbClr val="0070C0"/>
                </a:solidFill>
              </a:rPr>
              <a:t>B</a:t>
            </a:r>
          </a:p>
        </p:txBody>
      </p:sp>
      <p:sp>
        <p:nvSpPr>
          <p:cNvPr id="16" name="TextBox 15"/>
          <p:cNvSpPr txBox="1"/>
          <p:nvPr/>
        </p:nvSpPr>
        <p:spPr>
          <a:xfrm>
            <a:off x="3657600" y="4800600"/>
            <a:ext cx="685800" cy="369332"/>
          </a:xfrm>
          <a:prstGeom prst="rect">
            <a:avLst/>
          </a:prstGeom>
          <a:noFill/>
        </p:spPr>
        <p:txBody>
          <a:bodyPr wrap="square" rtlCol="0">
            <a:spAutoFit/>
          </a:bodyPr>
          <a:lstStyle/>
          <a:p>
            <a:r>
              <a:rPr lang="en-US" b="1" dirty="0">
                <a:solidFill>
                  <a:srgbClr val="0070C0"/>
                </a:solidFill>
              </a:rPr>
              <a:t>G</a:t>
            </a:r>
          </a:p>
        </p:txBody>
      </p:sp>
      <p:cxnSp>
        <p:nvCxnSpPr>
          <p:cNvPr id="17" name="Straight Connector 16"/>
          <p:cNvCxnSpPr/>
          <p:nvPr/>
        </p:nvCxnSpPr>
        <p:spPr>
          <a:xfrm flipV="1">
            <a:off x="3863165" y="2078666"/>
            <a:ext cx="1297169" cy="6539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75567" y="2732568"/>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94767" y="1850066"/>
            <a:ext cx="685800" cy="369332"/>
          </a:xfrm>
          <a:prstGeom prst="rect">
            <a:avLst/>
          </a:prstGeom>
          <a:noFill/>
        </p:spPr>
        <p:txBody>
          <a:bodyPr wrap="square" rtlCol="0">
            <a:spAutoFit/>
          </a:bodyPr>
          <a:lstStyle/>
          <a:p>
            <a:r>
              <a:rPr lang="en-US" b="1" dirty="0">
                <a:solidFill>
                  <a:srgbClr val="0070C0"/>
                </a:solidFill>
              </a:rPr>
              <a:t>B</a:t>
            </a:r>
          </a:p>
        </p:txBody>
      </p:sp>
      <p:sp>
        <p:nvSpPr>
          <p:cNvPr id="23" name="TextBox 22"/>
          <p:cNvSpPr txBox="1"/>
          <p:nvPr/>
        </p:nvSpPr>
        <p:spPr>
          <a:xfrm>
            <a:off x="5123128" y="2993066"/>
            <a:ext cx="685800" cy="369332"/>
          </a:xfrm>
          <a:prstGeom prst="rect">
            <a:avLst/>
          </a:prstGeom>
          <a:noFill/>
        </p:spPr>
        <p:txBody>
          <a:bodyPr wrap="square" rtlCol="0">
            <a:spAutoFit/>
          </a:bodyPr>
          <a:lstStyle/>
          <a:p>
            <a:r>
              <a:rPr lang="en-US" b="1" dirty="0">
                <a:solidFill>
                  <a:srgbClr val="0070C0"/>
                </a:solidFill>
              </a:rPr>
              <a:t>G</a:t>
            </a:r>
          </a:p>
        </p:txBody>
      </p:sp>
      <p:cxnSp>
        <p:nvCxnSpPr>
          <p:cNvPr id="24" name="Straight Connector 23"/>
          <p:cNvCxnSpPr/>
          <p:nvPr/>
        </p:nvCxnSpPr>
        <p:spPr>
          <a:xfrm flipV="1">
            <a:off x="3994299" y="4333802"/>
            <a:ext cx="1297169" cy="6539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06701" y="4987704"/>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25901" y="4105202"/>
            <a:ext cx="685800" cy="369332"/>
          </a:xfrm>
          <a:prstGeom prst="rect">
            <a:avLst/>
          </a:prstGeom>
          <a:noFill/>
        </p:spPr>
        <p:txBody>
          <a:bodyPr wrap="square" rtlCol="0">
            <a:spAutoFit/>
          </a:bodyPr>
          <a:lstStyle/>
          <a:p>
            <a:r>
              <a:rPr lang="en-US" b="1" dirty="0">
                <a:solidFill>
                  <a:srgbClr val="0070C0"/>
                </a:solidFill>
              </a:rPr>
              <a:t>B</a:t>
            </a:r>
          </a:p>
        </p:txBody>
      </p:sp>
      <p:sp>
        <p:nvSpPr>
          <p:cNvPr id="27" name="TextBox 26"/>
          <p:cNvSpPr txBox="1"/>
          <p:nvPr/>
        </p:nvSpPr>
        <p:spPr>
          <a:xfrm>
            <a:off x="5254262" y="5248202"/>
            <a:ext cx="685800" cy="369332"/>
          </a:xfrm>
          <a:prstGeom prst="rect">
            <a:avLst/>
          </a:prstGeom>
          <a:noFill/>
        </p:spPr>
        <p:txBody>
          <a:bodyPr wrap="square" rtlCol="0">
            <a:spAutoFit/>
          </a:bodyPr>
          <a:lstStyle/>
          <a:p>
            <a:r>
              <a:rPr lang="en-US" b="1" dirty="0">
                <a:solidFill>
                  <a:srgbClr val="0070C0"/>
                </a:solidFill>
              </a:rPr>
              <a:t>G</a:t>
            </a:r>
          </a:p>
        </p:txBody>
      </p:sp>
      <p:cxnSp>
        <p:nvCxnSpPr>
          <p:cNvPr id="28" name="Straight Connector 27"/>
          <p:cNvCxnSpPr/>
          <p:nvPr/>
        </p:nvCxnSpPr>
        <p:spPr>
          <a:xfrm flipV="1">
            <a:off x="5410200" y="1371600"/>
            <a:ext cx="1297169" cy="6539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2602" y="2025502"/>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41802" y="1143000"/>
            <a:ext cx="685800" cy="369332"/>
          </a:xfrm>
          <a:prstGeom prst="rect">
            <a:avLst/>
          </a:prstGeom>
          <a:noFill/>
        </p:spPr>
        <p:txBody>
          <a:bodyPr wrap="square" rtlCol="0">
            <a:spAutoFit/>
          </a:bodyPr>
          <a:lstStyle/>
          <a:p>
            <a:r>
              <a:rPr lang="en-US" b="1" dirty="0">
                <a:solidFill>
                  <a:srgbClr val="0070C0"/>
                </a:solidFill>
              </a:rPr>
              <a:t>B</a:t>
            </a:r>
          </a:p>
        </p:txBody>
      </p:sp>
      <p:sp>
        <p:nvSpPr>
          <p:cNvPr id="31" name="TextBox 30"/>
          <p:cNvSpPr txBox="1"/>
          <p:nvPr/>
        </p:nvSpPr>
        <p:spPr>
          <a:xfrm>
            <a:off x="6670163" y="2286000"/>
            <a:ext cx="685800" cy="369332"/>
          </a:xfrm>
          <a:prstGeom prst="rect">
            <a:avLst/>
          </a:prstGeom>
          <a:noFill/>
        </p:spPr>
        <p:txBody>
          <a:bodyPr wrap="square" rtlCol="0">
            <a:spAutoFit/>
          </a:bodyPr>
          <a:lstStyle/>
          <a:p>
            <a:r>
              <a:rPr lang="en-US" b="1" dirty="0">
                <a:solidFill>
                  <a:srgbClr val="0070C0"/>
                </a:solidFill>
              </a:rPr>
              <a:t>G</a:t>
            </a:r>
          </a:p>
        </p:txBody>
      </p:sp>
      <p:cxnSp>
        <p:nvCxnSpPr>
          <p:cNvPr id="32" name="Straight Connector 31"/>
          <p:cNvCxnSpPr>
            <a:endCxn id="34" idx="1"/>
          </p:cNvCxnSpPr>
          <p:nvPr/>
        </p:nvCxnSpPr>
        <p:spPr>
          <a:xfrm flipV="1">
            <a:off x="5410200" y="2710934"/>
            <a:ext cx="1295400" cy="5337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22602" y="3244702"/>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05600" y="2526268"/>
            <a:ext cx="685800" cy="369332"/>
          </a:xfrm>
          <a:prstGeom prst="rect">
            <a:avLst/>
          </a:prstGeom>
          <a:noFill/>
        </p:spPr>
        <p:txBody>
          <a:bodyPr wrap="square" rtlCol="0">
            <a:spAutoFit/>
          </a:bodyPr>
          <a:lstStyle/>
          <a:p>
            <a:r>
              <a:rPr lang="en-US" b="1" dirty="0">
                <a:solidFill>
                  <a:srgbClr val="0070C0"/>
                </a:solidFill>
              </a:rPr>
              <a:t>B</a:t>
            </a:r>
          </a:p>
        </p:txBody>
      </p:sp>
      <p:sp>
        <p:nvSpPr>
          <p:cNvPr id="35" name="TextBox 34"/>
          <p:cNvSpPr txBox="1"/>
          <p:nvPr/>
        </p:nvSpPr>
        <p:spPr>
          <a:xfrm>
            <a:off x="6670163" y="3505200"/>
            <a:ext cx="685800" cy="369332"/>
          </a:xfrm>
          <a:prstGeom prst="rect">
            <a:avLst/>
          </a:prstGeom>
          <a:noFill/>
        </p:spPr>
        <p:txBody>
          <a:bodyPr wrap="square" rtlCol="0">
            <a:spAutoFit/>
          </a:bodyPr>
          <a:lstStyle/>
          <a:p>
            <a:r>
              <a:rPr lang="en-US" b="1" dirty="0">
                <a:solidFill>
                  <a:srgbClr val="0070C0"/>
                </a:solidFill>
              </a:rPr>
              <a:t>G</a:t>
            </a:r>
          </a:p>
        </p:txBody>
      </p:sp>
      <p:cxnSp>
        <p:nvCxnSpPr>
          <p:cNvPr id="37" name="Straight Connector 36"/>
          <p:cNvCxnSpPr/>
          <p:nvPr/>
        </p:nvCxnSpPr>
        <p:spPr>
          <a:xfrm>
            <a:off x="5585635" y="4267200"/>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54462" y="3854301"/>
            <a:ext cx="685800" cy="369332"/>
          </a:xfrm>
          <a:prstGeom prst="rect">
            <a:avLst/>
          </a:prstGeom>
          <a:noFill/>
        </p:spPr>
        <p:txBody>
          <a:bodyPr wrap="square" rtlCol="0">
            <a:spAutoFit/>
          </a:bodyPr>
          <a:lstStyle/>
          <a:p>
            <a:r>
              <a:rPr lang="en-US" b="1" dirty="0">
                <a:solidFill>
                  <a:srgbClr val="0070C0"/>
                </a:solidFill>
              </a:rPr>
              <a:t>B</a:t>
            </a:r>
          </a:p>
        </p:txBody>
      </p:sp>
      <p:sp>
        <p:nvSpPr>
          <p:cNvPr id="39" name="TextBox 38"/>
          <p:cNvSpPr txBox="1"/>
          <p:nvPr/>
        </p:nvSpPr>
        <p:spPr>
          <a:xfrm>
            <a:off x="6833196" y="4527698"/>
            <a:ext cx="685800" cy="369332"/>
          </a:xfrm>
          <a:prstGeom prst="rect">
            <a:avLst/>
          </a:prstGeom>
          <a:noFill/>
        </p:spPr>
        <p:txBody>
          <a:bodyPr wrap="square" rtlCol="0">
            <a:spAutoFit/>
          </a:bodyPr>
          <a:lstStyle/>
          <a:p>
            <a:r>
              <a:rPr lang="en-US" b="1" dirty="0">
                <a:solidFill>
                  <a:srgbClr val="0070C0"/>
                </a:solidFill>
              </a:rPr>
              <a:t>G</a:t>
            </a:r>
          </a:p>
        </p:txBody>
      </p:sp>
      <p:cxnSp>
        <p:nvCxnSpPr>
          <p:cNvPr id="40" name="Straight Connector 39"/>
          <p:cNvCxnSpPr>
            <a:endCxn id="42" idx="1"/>
          </p:cNvCxnSpPr>
          <p:nvPr/>
        </p:nvCxnSpPr>
        <p:spPr>
          <a:xfrm flipV="1">
            <a:off x="5573233" y="4952632"/>
            <a:ext cx="1295400" cy="5337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85635" y="5486400"/>
            <a:ext cx="1295400" cy="4571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68633" y="4767966"/>
            <a:ext cx="685800" cy="369332"/>
          </a:xfrm>
          <a:prstGeom prst="rect">
            <a:avLst/>
          </a:prstGeom>
          <a:noFill/>
        </p:spPr>
        <p:txBody>
          <a:bodyPr wrap="square" rtlCol="0">
            <a:spAutoFit/>
          </a:bodyPr>
          <a:lstStyle/>
          <a:p>
            <a:r>
              <a:rPr lang="en-US" b="1" dirty="0">
                <a:solidFill>
                  <a:srgbClr val="0070C0"/>
                </a:solidFill>
              </a:rPr>
              <a:t>B</a:t>
            </a:r>
          </a:p>
        </p:txBody>
      </p:sp>
      <p:sp>
        <p:nvSpPr>
          <p:cNvPr id="43" name="TextBox 42"/>
          <p:cNvSpPr txBox="1"/>
          <p:nvPr/>
        </p:nvSpPr>
        <p:spPr>
          <a:xfrm>
            <a:off x="6833196" y="5746898"/>
            <a:ext cx="685800" cy="369332"/>
          </a:xfrm>
          <a:prstGeom prst="rect">
            <a:avLst/>
          </a:prstGeom>
          <a:noFill/>
        </p:spPr>
        <p:txBody>
          <a:bodyPr wrap="square" rtlCol="0">
            <a:spAutoFit/>
          </a:bodyPr>
          <a:lstStyle/>
          <a:p>
            <a:r>
              <a:rPr lang="en-US" b="1" dirty="0">
                <a:solidFill>
                  <a:srgbClr val="0070C0"/>
                </a:solidFill>
              </a:rPr>
              <a:t>G</a:t>
            </a:r>
          </a:p>
        </p:txBody>
      </p:sp>
      <p:cxnSp>
        <p:nvCxnSpPr>
          <p:cNvPr id="44" name="Straight Connector 43"/>
          <p:cNvCxnSpPr/>
          <p:nvPr/>
        </p:nvCxnSpPr>
        <p:spPr>
          <a:xfrm flipV="1">
            <a:off x="5562600" y="4038600"/>
            <a:ext cx="1371600" cy="2289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315200" y="10668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BBB</a:t>
            </a:r>
          </a:p>
        </p:txBody>
      </p:sp>
      <p:sp>
        <p:nvSpPr>
          <p:cNvPr id="47" name="Rectangle 46"/>
          <p:cNvSpPr/>
          <p:nvPr/>
        </p:nvSpPr>
        <p:spPr>
          <a:xfrm>
            <a:off x="7315200" y="20574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BBG</a:t>
            </a:r>
          </a:p>
        </p:txBody>
      </p:sp>
      <p:sp>
        <p:nvSpPr>
          <p:cNvPr id="48" name="Rectangle 47"/>
          <p:cNvSpPr/>
          <p:nvPr/>
        </p:nvSpPr>
        <p:spPr>
          <a:xfrm>
            <a:off x="7315200" y="25908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BGB</a:t>
            </a:r>
          </a:p>
        </p:txBody>
      </p:sp>
      <p:sp>
        <p:nvSpPr>
          <p:cNvPr id="49" name="Rectangle 48"/>
          <p:cNvSpPr/>
          <p:nvPr/>
        </p:nvSpPr>
        <p:spPr>
          <a:xfrm>
            <a:off x="7315200" y="34290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BGG</a:t>
            </a:r>
          </a:p>
        </p:txBody>
      </p:sp>
      <p:sp>
        <p:nvSpPr>
          <p:cNvPr id="50" name="Rectangle 49"/>
          <p:cNvSpPr/>
          <p:nvPr/>
        </p:nvSpPr>
        <p:spPr>
          <a:xfrm>
            <a:off x="7315200" y="39624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GBB</a:t>
            </a:r>
          </a:p>
        </p:txBody>
      </p:sp>
      <p:sp>
        <p:nvSpPr>
          <p:cNvPr id="51" name="Rectangle 50"/>
          <p:cNvSpPr/>
          <p:nvPr/>
        </p:nvSpPr>
        <p:spPr>
          <a:xfrm>
            <a:off x="7315200" y="50292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GGB</a:t>
            </a:r>
          </a:p>
        </p:txBody>
      </p:sp>
      <p:sp>
        <p:nvSpPr>
          <p:cNvPr id="52" name="Rectangle 51"/>
          <p:cNvSpPr/>
          <p:nvPr/>
        </p:nvSpPr>
        <p:spPr>
          <a:xfrm>
            <a:off x="7315200" y="57150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GGG</a:t>
            </a:r>
          </a:p>
        </p:txBody>
      </p:sp>
      <p:sp>
        <p:nvSpPr>
          <p:cNvPr id="45" name="Rectangle 44"/>
          <p:cNvSpPr/>
          <p:nvPr/>
        </p:nvSpPr>
        <p:spPr>
          <a:xfrm>
            <a:off x="7315200" y="4495800"/>
            <a:ext cx="1371600" cy="45720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GBG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47800" y="1143000"/>
            <a:ext cx="7391400" cy="4801314"/>
          </a:xfrm>
          <a:prstGeom prst="rect">
            <a:avLst/>
          </a:prstGeom>
          <a:noFill/>
        </p:spPr>
        <p:txBody>
          <a:bodyPr wrap="square" rtlCol="0">
            <a:spAutoFit/>
          </a:bodyPr>
          <a:lstStyle/>
          <a:p>
            <a:r>
              <a:rPr lang="en-US" dirty="0"/>
              <a:t>An outcome was defined previously as the result of a single trial of a probability experiment. </a:t>
            </a:r>
          </a:p>
          <a:p>
            <a:endParaRPr lang="en-US" dirty="0"/>
          </a:p>
          <a:p>
            <a:r>
              <a:rPr lang="en-US" dirty="0"/>
              <a:t>In many problems, one must find the probability of two or more outcomes. For this reason, it is necessary to distinguish between an outcome and an event. </a:t>
            </a:r>
          </a:p>
          <a:p>
            <a:endParaRPr lang="en-US" dirty="0"/>
          </a:p>
          <a:p>
            <a:r>
              <a:rPr lang="en-US" dirty="0"/>
              <a:t>An </a:t>
            </a:r>
            <a:r>
              <a:rPr lang="en-US" b="1" dirty="0">
                <a:solidFill>
                  <a:srgbClr val="FF0000"/>
                </a:solidFill>
              </a:rPr>
              <a:t>event</a:t>
            </a:r>
            <a:r>
              <a:rPr lang="en-US" dirty="0"/>
              <a:t> consists of a set of outcomes of a probability experiment. </a:t>
            </a:r>
          </a:p>
          <a:p>
            <a:endParaRPr lang="en-US" dirty="0"/>
          </a:p>
          <a:p>
            <a:r>
              <a:rPr lang="en-US" dirty="0"/>
              <a:t>An event can be one outcome or more than one outcome. For example, if a die is rolled and a 6 shows, this result is called an outcome, since it is a result of a single trial. </a:t>
            </a:r>
          </a:p>
          <a:p>
            <a:endParaRPr lang="en-US" dirty="0"/>
          </a:p>
          <a:p>
            <a:r>
              <a:rPr lang="en-US" dirty="0"/>
              <a:t>An event with one outcome is called a </a:t>
            </a:r>
            <a:r>
              <a:rPr lang="en-US" b="1" dirty="0">
                <a:solidFill>
                  <a:srgbClr val="FF0000"/>
                </a:solidFill>
              </a:rPr>
              <a:t>single event</a:t>
            </a:r>
            <a:r>
              <a:rPr lang="en-US" dirty="0"/>
              <a:t>. The event of getting an odd number when a die is rolled is called a </a:t>
            </a:r>
            <a:r>
              <a:rPr lang="en-US" b="1" dirty="0">
                <a:solidFill>
                  <a:srgbClr val="FF0000"/>
                </a:solidFill>
              </a:rPr>
              <a:t>compound event</a:t>
            </a:r>
            <a:r>
              <a:rPr lang="en-US" dirty="0"/>
              <a:t>, since it consists of three outcomes or three simple events. In general, a compound event consists of two or more outcomes or simple events.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1828800" cy="523220"/>
          </a:xfrm>
          <a:prstGeom prst="rect">
            <a:avLst/>
          </a:prstGeom>
          <a:noFill/>
        </p:spPr>
        <p:txBody>
          <a:bodyPr wrap="square" rtlCol="0">
            <a:spAutoFit/>
          </a:bodyPr>
          <a:lstStyle/>
          <a:p>
            <a:r>
              <a:rPr lang="en-US" sz="2800" dirty="0"/>
              <a:t>Probability</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47800" y="1143000"/>
            <a:ext cx="7391400" cy="4801314"/>
          </a:xfrm>
          <a:prstGeom prst="rect">
            <a:avLst/>
          </a:prstGeom>
          <a:noFill/>
        </p:spPr>
        <p:txBody>
          <a:bodyPr wrap="square" rtlCol="0">
            <a:spAutoFit/>
          </a:bodyPr>
          <a:lstStyle/>
          <a:p>
            <a:r>
              <a:rPr lang="en-US" dirty="0"/>
              <a:t>There are three basic interpretations of probability:</a:t>
            </a:r>
          </a:p>
          <a:p>
            <a:endParaRPr lang="en-US" dirty="0"/>
          </a:p>
          <a:p>
            <a:pPr marL="342900" indent="-342900">
              <a:buFont typeface="+mj-lt"/>
              <a:buAutoNum type="arabicPeriod"/>
            </a:pPr>
            <a:r>
              <a:rPr lang="en-US" dirty="0"/>
              <a:t>Classical probability</a:t>
            </a:r>
          </a:p>
          <a:p>
            <a:pPr marL="342900" indent="-342900">
              <a:buFont typeface="+mj-lt"/>
              <a:buAutoNum type="arabicPeriod"/>
            </a:pPr>
            <a:r>
              <a:rPr lang="en-US" dirty="0"/>
              <a:t>Empirical or relative frequency probability</a:t>
            </a:r>
          </a:p>
          <a:p>
            <a:pPr marL="342900" indent="-342900">
              <a:buFont typeface="+mj-lt"/>
              <a:buAutoNum type="arabicPeriod"/>
            </a:pPr>
            <a:r>
              <a:rPr lang="en-US" dirty="0"/>
              <a:t>Subjective probability</a:t>
            </a:r>
          </a:p>
          <a:p>
            <a:pPr marL="342900" indent="-342900">
              <a:buFont typeface="+mj-lt"/>
              <a:buAutoNum type="arabicPeriod"/>
            </a:pPr>
            <a:endParaRPr lang="en-US" dirty="0"/>
          </a:p>
          <a:p>
            <a:pPr marL="342900" indent="-342900">
              <a:buFont typeface="+mj-lt"/>
              <a:buAutoNum type="arabicPeriod"/>
            </a:pPr>
            <a:endParaRPr lang="en-US" dirty="0"/>
          </a:p>
          <a:p>
            <a:r>
              <a:rPr lang="en-US" b="1" dirty="0">
                <a:solidFill>
                  <a:srgbClr val="FF0000"/>
                </a:solidFill>
              </a:rPr>
              <a:t>Classical probability</a:t>
            </a:r>
            <a:r>
              <a:rPr lang="en-US" dirty="0"/>
              <a:t> assumes that all outcomes in the sample space are equally likely to occur.  For example, when a single die is rolled, each outcome has the same probability of occurring. Since there are six outcomes, each outcome has a probability of (1/6). </a:t>
            </a:r>
          </a:p>
          <a:p>
            <a:endParaRPr lang="en-US" dirty="0"/>
          </a:p>
          <a:p>
            <a:r>
              <a:rPr lang="en-US" b="1" dirty="0">
                <a:solidFill>
                  <a:srgbClr val="FF0000"/>
                </a:solidFill>
              </a:rPr>
              <a:t>Equally likely events </a:t>
            </a:r>
            <a:r>
              <a:rPr lang="en-US" dirty="0"/>
              <a:t>are events that have the same probability of occurring. </a:t>
            </a:r>
          </a:p>
          <a:p>
            <a:pPr marL="342900" indent="-342900">
              <a:buFont typeface="+mj-lt"/>
              <a:buAutoNum type="arabicPeriod"/>
            </a:pPr>
            <a:endParaRPr lang="en-US" dirty="0"/>
          </a:p>
          <a:p>
            <a:pPr marL="342900" indent="-342900"/>
            <a:r>
              <a:rPr lang="en-US" dirty="0"/>
              <a:t>Formula for classical probability for any event E is </a:t>
            </a:r>
          </a:p>
          <a:p>
            <a:pPr marL="342900" indent="-342900"/>
            <a:endParaRPr lang="en-US" dirty="0"/>
          </a:p>
          <a:p>
            <a:pPr marL="342900" indent="-342900"/>
            <a:endParaRPr lang="en-US" dirty="0"/>
          </a:p>
        </p:txBody>
      </p:sp>
      <p:graphicFrame>
        <p:nvGraphicFramePr>
          <p:cNvPr id="6" name="Object 5"/>
          <p:cNvGraphicFramePr>
            <a:graphicFrameLocks noChangeAspect="1"/>
          </p:cNvGraphicFramePr>
          <p:nvPr/>
        </p:nvGraphicFramePr>
        <p:xfrm>
          <a:off x="2819400" y="5410200"/>
          <a:ext cx="4538480" cy="685800"/>
        </p:xfrm>
        <a:graphic>
          <a:graphicData uri="http://schemas.openxmlformats.org/presentationml/2006/ole">
            <mc:AlternateContent xmlns:mc="http://schemas.openxmlformats.org/markup-compatibility/2006">
              <mc:Choice xmlns:v="urn:schemas-microsoft-com:vml" Requires="v">
                <p:oleObj spid="_x0000_s16391" name="Equation" r:id="rId3" imgW="2857320" imgH="431640" progId="Equation.3">
                  <p:embed/>
                </p:oleObj>
              </mc:Choice>
              <mc:Fallback>
                <p:oleObj name="Equation" r:id="rId3" imgW="28573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410200"/>
                        <a:ext cx="453848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8600"/>
            <a:ext cx="2667000" cy="523220"/>
          </a:xfrm>
          <a:prstGeom prst="rect">
            <a:avLst/>
          </a:prstGeom>
          <a:noFill/>
        </p:spPr>
        <p:txBody>
          <a:bodyPr wrap="square" rtlCol="0">
            <a:spAutoFit/>
          </a:bodyPr>
          <a:lstStyle/>
          <a:p>
            <a:r>
              <a:rPr lang="en-US" sz="2800" dirty="0"/>
              <a:t>Probability Rules</a:t>
            </a:r>
          </a:p>
        </p:txBody>
      </p:sp>
      <p:cxnSp>
        <p:nvCxnSpPr>
          <p:cNvPr id="7" name="Straight Connector 6"/>
          <p:cNvCxnSpPr/>
          <p:nvPr/>
        </p:nvCxnSpPr>
        <p:spPr>
          <a:xfrm>
            <a:off x="1371600" y="914400"/>
            <a:ext cx="74676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47800" y="1143000"/>
            <a:ext cx="7391400" cy="3970318"/>
          </a:xfrm>
          <a:prstGeom prst="rect">
            <a:avLst/>
          </a:prstGeom>
          <a:noFill/>
        </p:spPr>
        <p:txBody>
          <a:bodyPr wrap="square" rtlCol="0">
            <a:spAutoFit/>
          </a:bodyPr>
          <a:lstStyle/>
          <a:p>
            <a:r>
              <a:rPr lang="en-US" dirty="0"/>
              <a:t>There are Four basic probability rules. These rules are helpful in solving probability problems, in understanding the nature of probability, and in deciding if your answers to the problems are correct.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Rule </a:t>
            </a:r>
            <a:r>
              <a:rPr lang="en-US" dirty="0">
                <a:latin typeface="Times New Roman" pitchFamily="18" charset="0"/>
                <a:cs typeface="Times New Roman" pitchFamily="18" charset="0"/>
              </a:rPr>
              <a:t>1</a:t>
            </a:r>
            <a:r>
              <a:rPr lang="en-US" dirty="0"/>
              <a:t> state that probabilities cannot be negative or greater than </a:t>
            </a:r>
            <a:r>
              <a:rPr lang="en-US" dirty="0">
                <a:latin typeface="Times New Roman" pitchFamily="18" charset="0"/>
                <a:cs typeface="Times New Roman" pitchFamily="18" charset="0"/>
              </a:rPr>
              <a:t>1</a:t>
            </a:r>
            <a:r>
              <a:rPr lang="en-US" dirty="0"/>
              <a:t>. </a:t>
            </a:r>
          </a:p>
        </p:txBody>
      </p:sp>
      <p:sp>
        <p:nvSpPr>
          <p:cNvPr id="8" name="Rounded Rectangle 7"/>
          <p:cNvSpPr/>
          <p:nvPr/>
        </p:nvSpPr>
        <p:spPr>
          <a:xfrm>
            <a:off x="1600200" y="2209800"/>
            <a:ext cx="7239000" cy="2133600"/>
          </a:xfrm>
          <a:prstGeom prst="roundRect">
            <a:avLst>
              <a:gd name="adj" fmla="val 8140"/>
            </a:avLst>
          </a:prstGeom>
          <a:solidFill>
            <a:schemeClr val="accent2">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Times New Roman" pitchFamily="18" charset="0"/>
                <a:cs typeface="Times New Roman" pitchFamily="18" charset="0"/>
              </a:rPr>
              <a:t>Probability Rule 1</a:t>
            </a:r>
          </a:p>
          <a:p>
            <a:endParaRPr lang="en-US" b="1" dirty="0">
              <a:solidFill>
                <a:schemeClr val="tx2"/>
              </a:solidFill>
              <a:latin typeface="Times New Roman" pitchFamily="18" charset="0"/>
              <a:cs typeface="Times New Roman" pitchFamily="18" charset="0"/>
            </a:endParaRPr>
          </a:p>
          <a:p>
            <a:r>
              <a:rPr lang="en-US" b="1" dirty="0">
                <a:solidFill>
                  <a:srgbClr val="FF0000"/>
                </a:solidFill>
                <a:latin typeface="Times New Roman" pitchFamily="18" charset="0"/>
                <a:cs typeface="Times New Roman" pitchFamily="18" charset="0"/>
              </a:rPr>
              <a:t>The probability of any event E is a number (either a fraction or decimal) between and including 0 and 1. This is denote by </a:t>
            </a:r>
          </a:p>
          <a:p>
            <a:endParaRPr lang="en-US" b="1" dirty="0">
              <a:solidFill>
                <a:schemeClr val="tx2"/>
              </a:solidFill>
              <a:latin typeface="Times New Roman" pitchFamily="18" charset="0"/>
              <a:cs typeface="Times New Roman" pitchFamily="18" charset="0"/>
            </a:endParaRPr>
          </a:p>
          <a:p>
            <a:endParaRPr lang="en-US" b="1" dirty="0">
              <a:solidFill>
                <a:schemeClr val="tx2"/>
              </a:solidFill>
              <a:latin typeface="Times New Roman" pitchFamily="18" charset="0"/>
              <a:cs typeface="Times New Roman" pitchFamily="18" charset="0"/>
            </a:endParaRPr>
          </a:p>
          <a:p>
            <a:endParaRPr lang="en-US" b="1" dirty="0">
              <a:solidFill>
                <a:schemeClr val="tx2"/>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3657600" y="3505200"/>
            <a:ext cx="2531556" cy="65246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845</TotalTime>
  <Words>3647</Words>
  <Application>Microsoft Office PowerPoint</Application>
  <PresentationFormat>On-screen Show (4:3)</PresentationFormat>
  <Paragraphs>557</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Gill Sans MT</vt:lpstr>
      <vt:lpstr>Times New Roman</vt:lpstr>
      <vt:lpstr>Verdana</vt:lpstr>
      <vt:lpstr>Wingdings 2</vt:lpstr>
      <vt:lpstr>Solstice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Alaa</dc:creator>
  <cp:lastModifiedBy>Alaa Atiaa</cp:lastModifiedBy>
  <cp:revision>86</cp:revision>
  <dcterms:created xsi:type="dcterms:W3CDTF">2012-04-25T17:30:28Z</dcterms:created>
  <dcterms:modified xsi:type="dcterms:W3CDTF">2021-11-30T18:49:28Z</dcterms:modified>
</cp:coreProperties>
</file>